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9" r:id="rId3"/>
    <p:sldId id="281" r:id="rId4"/>
    <p:sldId id="280" r:id="rId5"/>
    <p:sldId id="282" r:id="rId6"/>
    <p:sldId id="257" r:id="rId7"/>
    <p:sldId id="258" r:id="rId8"/>
    <p:sldId id="259" r:id="rId9"/>
    <p:sldId id="284" r:id="rId10"/>
    <p:sldId id="260" r:id="rId11"/>
    <p:sldId id="265" r:id="rId12"/>
    <p:sldId id="283" r:id="rId13"/>
    <p:sldId id="266" r:id="rId14"/>
    <p:sldId id="267" r:id="rId15"/>
    <p:sldId id="273" r:id="rId16"/>
    <p:sldId id="268" r:id="rId17"/>
    <p:sldId id="269" r:id="rId18"/>
    <p:sldId id="270" r:id="rId19"/>
    <p:sldId id="271" r:id="rId20"/>
    <p:sldId id="261" r:id="rId21"/>
    <p:sldId id="286" r:id="rId22"/>
    <p:sldId id="274" r:id="rId23"/>
    <p:sldId id="262" r:id="rId24"/>
    <p:sldId id="263" r:id="rId25"/>
    <p:sldId id="277" r:id="rId26"/>
    <p:sldId id="278" r:id="rId27"/>
    <p:sldId id="264" r:id="rId28"/>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301" y="-456"/>
      </p:cViewPr>
      <p:guideLst>
        <p:guide orient="horz" pos="2160"/>
        <p:guide pos="384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E39EE42D-5AE6-0643-85DD-77EF0B99E176}"/>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xmlns="" id="{AD81CDB7-1ED3-DA4F-A7E5-19B65FF80E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xmlns="" id="{2B74C68F-B345-444D-A6B1-EFC627C65E30}"/>
              </a:ext>
            </a:extLst>
          </p:cNvPr>
          <p:cNvSpPr>
            <a:spLocks noGrp="1"/>
          </p:cNvSpPr>
          <p:nvPr>
            <p:ph type="dt" sz="half" idx="10"/>
          </p:nvPr>
        </p:nvSpPr>
        <p:spPr/>
        <p:txBody>
          <a:bodyPr/>
          <a:lstStyle/>
          <a:p>
            <a:fld id="{340F2E36-53AF-D248-9B88-5D8CFE80E295}" type="datetimeFigureOut">
              <a:rPr lang="pl-PL" smtClean="0"/>
              <a:pPr/>
              <a:t>12.11.2020</a:t>
            </a:fld>
            <a:endParaRPr lang="pl-PL"/>
          </a:p>
        </p:txBody>
      </p:sp>
      <p:sp>
        <p:nvSpPr>
          <p:cNvPr id="5" name="Symbol zastępczy stopki 4">
            <a:extLst>
              <a:ext uri="{FF2B5EF4-FFF2-40B4-BE49-F238E27FC236}">
                <a16:creationId xmlns:a16="http://schemas.microsoft.com/office/drawing/2014/main" xmlns="" id="{A6A608B1-5654-5E4F-AFCB-0900766E048E}"/>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xmlns="" id="{5B2B105A-4E7D-BE49-BB84-040251E4EC9C}"/>
              </a:ext>
            </a:extLst>
          </p:cNvPr>
          <p:cNvSpPr>
            <a:spLocks noGrp="1"/>
          </p:cNvSpPr>
          <p:nvPr>
            <p:ph type="sldNum" sz="quarter" idx="12"/>
          </p:nvPr>
        </p:nvSpPr>
        <p:spPr/>
        <p:txBody>
          <a:bodyPr/>
          <a:lstStyle/>
          <a:p>
            <a:fld id="{EF2E6A88-01C8-D348-8660-66A8600608C8}" type="slidenum">
              <a:rPr lang="pl-PL" smtClean="0"/>
              <a:pPr/>
              <a:t>‹#›</a:t>
            </a:fld>
            <a:endParaRPr lang="pl-PL"/>
          </a:p>
        </p:txBody>
      </p:sp>
    </p:spTree>
    <p:extLst>
      <p:ext uri="{BB962C8B-B14F-4D97-AF65-F5344CB8AC3E}">
        <p14:creationId xmlns:p14="http://schemas.microsoft.com/office/powerpoint/2010/main" xmlns="" val="2803025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D489423F-4F91-544A-94F1-F335B0EC7941}"/>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xmlns="" id="{95E6F994-B7E0-6542-AE72-6D441832A228}"/>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xmlns="" id="{BF2D5E6D-732C-2347-A39E-4E764E26E481}"/>
              </a:ext>
            </a:extLst>
          </p:cNvPr>
          <p:cNvSpPr>
            <a:spLocks noGrp="1"/>
          </p:cNvSpPr>
          <p:nvPr>
            <p:ph type="dt" sz="half" idx="10"/>
          </p:nvPr>
        </p:nvSpPr>
        <p:spPr/>
        <p:txBody>
          <a:bodyPr/>
          <a:lstStyle/>
          <a:p>
            <a:fld id="{340F2E36-53AF-D248-9B88-5D8CFE80E295}" type="datetimeFigureOut">
              <a:rPr lang="pl-PL" smtClean="0"/>
              <a:pPr/>
              <a:t>12.11.2020</a:t>
            </a:fld>
            <a:endParaRPr lang="pl-PL"/>
          </a:p>
        </p:txBody>
      </p:sp>
      <p:sp>
        <p:nvSpPr>
          <p:cNvPr id="5" name="Symbol zastępczy stopki 4">
            <a:extLst>
              <a:ext uri="{FF2B5EF4-FFF2-40B4-BE49-F238E27FC236}">
                <a16:creationId xmlns:a16="http://schemas.microsoft.com/office/drawing/2014/main" xmlns="" id="{3BB53427-3D0F-DD4C-988A-321B8E490843}"/>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xmlns="" id="{CA529DFC-AC60-8547-9FA7-59D405040DD6}"/>
              </a:ext>
            </a:extLst>
          </p:cNvPr>
          <p:cNvSpPr>
            <a:spLocks noGrp="1"/>
          </p:cNvSpPr>
          <p:nvPr>
            <p:ph type="sldNum" sz="quarter" idx="12"/>
          </p:nvPr>
        </p:nvSpPr>
        <p:spPr/>
        <p:txBody>
          <a:bodyPr/>
          <a:lstStyle/>
          <a:p>
            <a:fld id="{EF2E6A88-01C8-D348-8660-66A8600608C8}" type="slidenum">
              <a:rPr lang="pl-PL" smtClean="0"/>
              <a:pPr/>
              <a:t>‹#›</a:t>
            </a:fld>
            <a:endParaRPr lang="pl-PL"/>
          </a:p>
        </p:txBody>
      </p:sp>
    </p:spTree>
    <p:extLst>
      <p:ext uri="{BB962C8B-B14F-4D97-AF65-F5344CB8AC3E}">
        <p14:creationId xmlns:p14="http://schemas.microsoft.com/office/powerpoint/2010/main" xmlns="" val="1005147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xmlns="" id="{B62644AD-6944-304F-9C1E-8EC5072ABBD7}"/>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xmlns="" id="{F820D536-3873-8646-A1E6-30971798E687}"/>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xmlns="" id="{F238FA94-3090-3E46-B37F-47C1BE783187}"/>
              </a:ext>
            </a:extLst>
          </p:cNvPr>
          <p:cNvSpPr>
            <a:spLocks noGrp="1"/>
          </p:cNvSpPr>
          <p:nvPr>
            <p:ph type="dt" sz="half" idx="10"/>
          </p:nvPr>
        </p:nvSpPr>
        <p:spPr/>
        <p:txBody>
          <a:bodyPr/>
          <a:lstStyle/>
          <a:p>
            <a:fld id="{340F2E36-53AF-D248-9B88-5D8CFE80E295}" type="datetimeFigureOut">
              <a:rPr lang="pl-PL" smtClean="0"/>
              <a:pPr/>
              <a:t>12.11.2020</a:t>
            </a:fld>
            <a:endParaRPr lang="pl-PL"/>
          </a:p>
        </p:txBody>
      </p:sp>
      <p:sp>
        <p:nvSpPr>
          <p:cNvPr id="5" name="Symbol zastępczy stopki 4">
            <a:extLst>
              <a:ext uri="{FF2B5EF4-FFF2-40B4-BE49-F238E27FC236}">
                <a16:creationId xmlns:a16="http://schemas.microsoft.com/office/drawing/2014/main" xmlns="" id="{C4FC8A88-7301-0E4F-A380-8E007FE55024}"/>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xmlns="" id="{D4F84FAD-8002-E64D-88F9-49A84D9A7674}"/>
              </a:ext>
            </a:extLst>
          </p:cNvPr>
          <p:cNvSpPr>
            <a:spLocks noGrp="1"/>
          </p:cNvSpPr>
          <p:nvPr>
            <p:ph type="sldNum" sz="quarter" idx="12"/>
          </p:nvPr>
        </p:nvSpPr>
        <p:spPr/>
        <p:txBody>
          <a:bodyPr/>
          <a:lstStyle/>
          <a:p>
            <a:fld id="{EF2E6A88-01C8-D348-8660-66A8600608C8}" type="slidenum">
              <a:rPr lang="pl-PL" smtClean="0"/>
              <a:pPr/>
              <a:t>‹#›</a:t>
            </a:fld>
            <a:endParaRPr lang="pl-PL"/>
          </a:p>
        </p:txBody>
      </p:sp>
    </p:spTree>
    <p:extLst>
      <p:ext uri="{BB962C8B-B14F-4D97-AF65-F5344CB8AC3E}">
        <p14:creationId xmlns:p14="http://schemas.microsoft.com/office/powerpoint/2010/main" xmlns="" val="2298347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5F25D572-AE94-4040-B16A-15D17646A943}"/>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xmlns="" id="{BF315A50-C2A7-DA49-AAEF-254DA56FBDA1}"/>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xmlns="" id="{AE1D294C-0901-AE4D-BA70-550D12EBC3C5}"/>
              </a:ext>
            </a:extLst>
          </p:cNvPr>
          <p:cNvSpPr>
            <a:spLocks noGrp="1"/>
          </p:cNvSpPr>
          <p:nvPr>
            <p:ph type="dt" sz="half" idx="10"/>
          </p:nvPr>
        </p:nvSpPr>
        <p:spPr/>
        <p:txBody>
          <a:bodyPr/>
          <a:lstStyle/>
          <a:p>
            <a:fld id="{340F2E36-53AF-D248-9B88-5D8CFE80E295}" type="datetimeFigureOut">
              <a:rPr lang="pl-PL" smtClean="0"/>
              <a:pPr/>
              <a:t>12.11.2020</a:t>
            </a:fld>
            <a:endParaRPr lang="pl-PL"/>
          </a:p>
        </p:txBody>
      </p:sp>
      <p:sp>
        <p:nvSpPr>
          <p:cNvPr id="5" name="Symbol zastępczy stopki 4">
            <a:extLst>
              <a:ext uri="{FF2B5EF4-FFF2-40B4-BE49-F238E27FC236}">
                <a16:creationId xmlns:a16="http://schemas.microsoft.com/office/drawing/2014/main" xmlns="" id="{C0B126FD-3BE7-6347-BDFB-24CA92B96FBF}"/>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xmlns="" id="{895F0656-35F6-5541-8807-6AE35AF69401}"/>
              </a:ext>
            </a:extLst>
          </p:cNvPr>
          <p:cNvSpPr>
            <a:spLocks noGrp="1"/>
          </p:cNvSpPr>
          <p:nvPr>
            <p:ph type="sldNum" sz="quarter" idx="12"/>
          </p:nvPr>
        </p:nvSpPr>
        <p:spPr/>
        <p:txBody>
          <a:bodyPr/>
          <a:lstStyle/>
          <a:p>
            <a:fld id="{EF2E6A88-01C8-D348-8660-66A8600608C8}" type="slidenum">
              <a:rPr lang="pl-PL" smtClean="0"/>
              <a:pPr/>
              <a:t>‹#›</a:t>
            </a:fld>
            <a:endParaRPr lang="pl-PL"/>
          </a:p>
        </p:txBody>
      </p:sp>
    </p:spTree>
    <p:extLst>
      <p:ext uri="{BB962C8B-B14F-4D97-AF65-F5344CB8AC3E}">
        <p14:creationId xmlns:p14="http://schemas.microsoft.com/office/powerpoint/2010/main" xmlns="" val="2342282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0AF82CE5-A5CE-644E-8870-99B7D9C37E15}"/>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xmlns="" id="{16BC48F8-EA11-8948-98AF-22BA6C6A4C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xmlns="" id="{54D2C440-860D-DB4C-A945-960E240790EF}"/>
              </a:ext>
            </a:extLst>
          </p:cNvPr>
          <p:cNvSpPr>
            <a:spLocks noGrp="1"/>
          </p:cNvSpPr>
          <p:nvPr>
            <p:ph type="dt" sz="half" idx="10"/>
          </p:nvPr>
        </p:nvSpPr>
        <p:spPr/>
        <p:txBody>
          <a:bodyPr/>
          <a:lstStyle/>
          <a:p>
            <a:fld id="{340F2E36-53AF-D248-9B88-5D8CFE80E295}" type="datetimeFigureOut">
              <a:rPr lang="pl-PL" smtClean="0"/>
              <a:pPr/>
              <a:t>12.11.2020</a:t>
            </a:fld>
            <a:endParaRPr lang="pl-PL"/>
          </a:p>
        </p:txBody>
      </p:sp>
      <p:sp>
        <p:nvSpPr>
          <p:cNvPr id="5" name="Symbol zastępczy stopki 4">
            <a:extLst>
              <a:ext uri="{FF2B5EF4-FFF2-40B4-BE49-F238E27FC236}">
                <a16:creationId xmlns:a16="http://schemas.microsoft.com/office/drawing/2014/main" xmlns="" id="{DA083735-F929-A945-AD71-18084C3D4BAE}"/>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xmlns="" id="{6D956EF0-E359-0D49-8DF7-E030E0BCD37F}"/>
              </a:ext>
            </a:extLst>
          </p:cNvPr>
          <p:cNvSpPr>
            <a:spLocks noGrp="1"/>
          </p:cNvSpPr>
          <p:nvPr>
            <p:ph type="sldNum" sz="quarter" idx="12"/>
          </p:nvPr>
        </p:nvSpPr>
        <p:spPr/>
        <p:txBody>
          <a:bodyPr/>
          <a:lstStyle/>
          <a:p>
            <a:fld id="{EF2E6A88-01C8-D348-8660-66A8600608C8}" type="slidenum">
              <a:rPr lang="pl-PL" smtClean="0"/>
              <a:pPr/>
              <a:t>‹#›</a:t>
            </a:fld>
            <a:endParaRPr lang="pl-PL"/>
          </a:p>
        </p:txBody>
      </p:sp>
    </p:spTree>
    <p:extLst>
      <p:ext uri="{BB962C8B-B14F-4D97-AF65-F5344CB8AC3E}">
        <p14:creationId xmlns:p14="http://schemas.microsoft.com/office/powerpoint/2010/main" xmlns="" val="4110120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A66E34CD-D0DA-634D-AE56-F8B20CC86E70}"/>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xmlns="" id="{6DAC5E94-3190-1348-95AD-7C63777EB46F}"/>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xmlns="" id="{8E94BD0B-CF9E-D844-A0B1-D4B63DF20F6E}"/>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xmlns="" id="{9970B1A2-FDA3-6742-87DB-3C2122059A43}"/>
              </a:ext>
            </a:extLst>
          </p:cNvPr>
          <p:cNvSpPr>
            <a:spLocks noGrp="1"/>
          </p:cNvSpPr>
          <p:nvPr>
            <p:ph type="dt" sz="half" idx="10"/>
          </p:nvPr>
        </p:nvSpPr>
        <p:spPr/>
        <p:txBody>
          <a:bodyPr/>
          <a:lstStyle/>
          <a:p>
            <a:fld id="{340F2E36-53AF-D248-9B88-5D8CFE80E295}" type="datetimeFigureOut">
              <a:rPr lang="pl-PL" smtClean="0"/>
              <a:pPr/>
              <a:t>12.11.2020</a:t>
            </a:fld>
            <a:endParaRPr lang="pl-PL"/>
          </a:p>
        </p:txBody>
      </p:sp>
      <p:sp>
        <p:nvSpPr>
          <p:cNvPr id="6" name="Symbol zastępczy stopki 5">
            <a:extLst>
              <a:ext uri="{FF2B5EF4-FFF2-40B4-BE49-F238E27FC236}">
                <a16:creationId xmlns:a16="http://schemas.microsoft.com/office/drawing/2014/main" xmlns="" id="{0EA2EA49-EFAD-2044-88B1-531621204372}"/>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xmlns="" id="{F1ED0987-916F-4547-9751-8575391AD68B}"/>
              </a:ext>
            </a:extLst>
          </p:cNvPr>
          <p:cNvSpPr>
            <a:spLocks noGrp="1"/>
          </p:cNvSpPr>
          <p:nvPr>
            <p:ph type="sldNum" sz="quarter" idx="12"/>
          </p:nvPr>
        </p:nvSpPr>
        <p:spPr/>
        <p:txBody>
          <a:bodyPr/>
          <a:lstStyle/>
          <a:p>
            <a:fld id="{EF2E6A88-01C8-D348-8660-66A8600608C8}" type="slidenum">
              <a:rPr lang="pl-PL" smtClean="0"/>
              <a:pPr/>
              <a:t>‹#›</a:t>
            </a:fld>
            <a:endParaRPr lang="pl-PL"/>
          </a:p>
        </p:txBody>
      </p:sp>
    </p:spTree>
    <p:extLst>
      <p:ext uri="{BB962C8B-B14F-4D97-AF65-F5344CB8AC3E}">
        <p14:creationId xmlns:p14="http://schemas.microsoft.com/office/powerpoint/2010/main" xmlns="" val="1669249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39688096-1A79-104C-83EC-0185DC9A107E}"/>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xmlns="" id="{D44B2B81-5CF2-5A4F-8D10-D185241064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xmlns="" id="{810CB452-C335-D649-A698-D3939710D8F8}"/>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xmlns="" id="{0CBFC83D-6DF0-0E47-B12B-C961FD0C47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xmlns="" id="{00A1AD4A-60EF-094A-A329-83DE080279FE}"/>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xmlns="" id="{D2616D14-EEE3-7049-9ED0-35AA643866AB}"/>
              </a:ext>
            </a:extLst>
          </p:cNvPr>
          <p:cNvSpPr>
            <a:spLocks noGrp="1"/>
          </p:cNvSpPr>
          <p:nvPr>
            <p:ph type="dt" sz="half" idx="10"/>
          </p:nvPr>
        </p:nvSpPr>
        <p:spPr/>
        <p:txBody>
          <a:bodyPr/>
          <a:lstStyle/>
          <a:p>
            <a:fld id="{340F2E36-53AF-D248-9B88-5D8CFE80E295}" type="datetimeFigureOut">
              <a:rPr lang="pl-PL" smtClean="0"/>
              <a:pPr/>
              <a:t>12.11.2020</a:t>
            </a:fld>
            <a:endParaRPr lang="pl-PL"/>
          </a:p>
        </p:txBody>
      </p:sp>
      <p:sp>
        <p:nvSpPr>
          <p:cNvPr id="8" name="Symbol zastępczy stopki 7">
            <a:extLst>
              <a:ext uri="{FF2B5EF4-FFF2-40B4-BE49-F238E27FC236}">
                <a16:creationId xmlns:a16="http://schemas.microsoft.com/office/drawing/2014/main" xmlns="" id="{902C9B3F-F2A6-4C4E-AA1D-833401AF6E91}"/>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xmlns="" id="{3927BF04-5FD2-A049-8548-2BD1555500E0}"/>
              </a:ext>
            </a:extLst>
          </p:cNvPr>
          <p:cNvSpPr>
            <a:spLocks noGrp="1"/>
          </p:cNvSpPr>
          <p:nvPr>
            <p:ph type="sldNum" sz="quarter" idx="12"/>
          </p:nvPr>
        </p:nvSpPr>
        <p:spPr/>
        <p:txBody>
          <a:bodyPr/>
          <a:lstStyle/>
          <a:p>
            <a:fld id="{EF2E6A88-01C8-D348-8660-66A8600608C8}" type="slidenum">
              <a:rPr lang="pl-PL" smtClean="0"/>
              <a:pPr/>
              <a:t>‹#›</a:t>
            </a:fld>
            <a:endParaRPr lang="pl-PL"/>
          </a:p>
        </p:txBody>
      </p:sp>
    </p:spTree>
    <p:extLst>
      <p:ext uri="{BB962C8B-B14F-4D97-AF65-F5344CB8AC3E}">
        <p14:creationId xmlns:p14="http://schemas.microsoft.com/office/powerpoint/2010/main" xmlns="" val="4268868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BC77ABEC-8649-FD48-AF55-5ABC148E3340}"/>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xmlns="" id="{363036AC-447A-EE4A-A95B-BC58A196297F}"/>
              </a:ext>
            </a:extLst>
          </p:cNvPr>
          <p:cNvSpPr>
            <a:spLocks noGrp="1"/>
          </p:cNvSpPr>
          <p:nvPr>
            <p:ph type="dt" sz="half" idx="10"/>
          </p:nvPr>
        </p:nvSpPr>
        <p:spPr/>
        <p:txBody>
          <a:bodyPr/>
          <a:lstStyle/>
          <a:p>
            <a:fld id="{340F2E36-53AF-D248-9B88-5D8CFE80E295}" type="datetimeFigureOut">
              <a:rPr lang="pl-PL" smtClean="0"/>
              <a:pPr/>
              <a:t>12.11.2020</a:t>
            </a:fld>
            <a:endParaRPr lang="pl-PL"/>
          </a:p>
        </p:txBody>
      </p:sp>
      <p:sp>
        <p:nvSpPr>
          <p:cNvPr id="4" name="Symbol zastępczy stopki 3">
            <a:extLst>
              <a:ext uri="{FF2B5EF4-FFF2-40B4-BE49-F238E27FC236}">
                <a16:creationId xmlns:a16="http://schemas.microsoft.com/office/drawing/2014/main" xmlns="" id="{34845E7D-63FD-8446-A34F-B5E4FA9F7859}"/>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xmlns="" id="{3BE56DE7-CDFC-024A-A437-23DB667AD0D2}"/>
              </a:ext>
            </a:extLst>
          </p:cNvPr>
          <p:cNvSpPr>
            <a:spLocks noGrp="1"/>
          </p:cNvSpPr>
          <p:nvPr>
            <p:ph type="sldNum" sz="quarter" idx="12"/>
          </p:nvPr>
        </p:nvSpPr>
        <p:spPr/>
        <p:txBody>
          <a:bodyPr/>
          <a:lstStyle/>
          <a:p>
            <a:fld id="{EF2E6A88-01C8-D348-8660-66A8600608C8}" type="slidenum">
              <a:rPr lang="pl-PL" smtClean="0"/>
              <a:pPr/>
              <a:t>‹#›</a:t>
            </a:fld>
            <a:endParaRPr lang="pl-PL"/>
          </a:p>
        </p:txBody>
      </p:sp>
    </p:spTree>
    <p:extLst>
      <p:ext uri="{BB962C8B-B14F-4D97-AF65-F5344CB8AC3E}">
        <p14:creationId xmlns:p14="http://schemas.microsoft.com/office/powerpoint/2010/main" xmlns="" val="1999239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xmlns="" id="{84643D52-85AC-BA42-8FB2-A08E5DE5D2D5}"/>
              </a:ext>
            </a:extLst>
          </p:cNvPr>
          <p:cNvSpPr>
            <a:spLocks noGrp="1"/>
          </p:cNvSpPr>
          <p:nvPr>
            <p:ph type="dt" sz="half" idx="10"/>
          </p:nvPr>
        </p:nvSpPr>
        <p:spPr/>
        <p:txBody>
          <a:bodyPr/>
          <a:lstStyle/>
          <a:p>
            <a:fld id="{340F2E36-53AF-D248-9B88-5D8CFE80E295}" type="datetimeFigureOut">
              <a:rPr lang="pl-PL" smtClean="0"/>
              <a:pPr/>
              <a:t>12.11.2020</a:t>
            </a:fld>
            <a:endParaRPr lang="pl-PL"/>
          </a:p>
        </p:txBody>
      </p:sp>
      <p:sp>
        <p:nvSpPr>
          <p:cNvPr id="3" name="Symbol zastępczy stopki 2">
            <a:extLst>
              <a:ext uri="{FF2B5EF4-FFF2-40B4-BE49-F238E27FC236}">
                <a16:creationId xmlns:a16="http://schemas.microsoft.com/office/drawing/2014/main" xmlns="" id="{39262F75-0B93-C441-98BB-82A831F014EB}"/>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xmlns="" id="{690E2C69-0B08-1A4D-BF51-22DEA1A91D23}"/>
              </a:ext>
            </a:extLst>
          </p:cNvPr>
          <p:cNvSpPr>
            <a:spLocks noGrp="1"/>
          </p:cNvSpPr>
          <p:nvPr>
            <p:ph type="sldNum" sz="quarter" idx="12"/>
          </p:nvPr>
        </p:nvSpPr>
        <p:spPr/>
        <p:txBody>
          <a:bodyPr/>
          <a:lstStyle/>
          <a:p>
            <a:fld id="{EF2E6A88-01C8-D348-8660-66A8600608C8}" type="slidenum">
              <a:rPr lang="pl-PL" smtClean="0"/>
              <a:pPr/>
              <a:t>‹#›</a:t>
            </a:fld>
            <a:endParaRPr lang="pl-PL"/>
          </a:p>
        </p:txBody>
      </p:sp>
    </p:spTree>
    <p:extLst>
      <p:ext uri="{BB962C8B-B14F-4D97-AF65-F5344CB8AC3E}">
        <p14:creationId xmlns:p14="http://schemas.microsoft.com/office/powerpoint/2010/main" xmlns="" val="2780121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F866A5BD-BCF7-B84C-B4D6-90E40AB4A85F}"/>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xmlns="" id="{0EA27EDE-CE0D-E04E-9B35-02F996B1E2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xmlns="" id="{A39F8E4C-6E7B-854D-923D-D34C4D2014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xmlns="" id="{71BFD662-43D0-8045-8F5C-9D7AE22629CF}"/>
              </a:ext>
            </a:extLst>
          </p:cNvPr>
          <p:cNvSpPr>
            <a:spLocks noGrp="1"/>
          </p:cNvSpPr>
          <p:nvPr>
            <p:ph type="dt" sz="half" idx="10"/>
          </p:nvPr>
        </p:nvSpPr>
        <p:spPr/>
        <p:txBody>
          <a:bodyPr/>
          <a:lstStyle/>
          <a:p>
            <a:fld id="{340F2E36-53AF-D248-9B88-5D8CFE80E295}" type="datetimeFigureOut">
              <a:rPr lang="pl-PL" smtClean="0"/>
              <a:pPr/>
              <a:t>12.11.2020</a:t>
            </a:fld>
            <a:endParaRPr lang="pl-PL"/>
          </a:p>
        </p:txBody>
      </p:sp>
      <p:sp>
        <p:nvSpPr>
          <p:cNvPr id="6" name="Symbol zastępczy stopki 5">
            <a:extLst>
              <a:ext uri="{FF2B5EF4-FFF2-40B4-BE49-F238E27FC236}">
                <a16:creationId xmlns:a16="http://schemas.microsoft.com/office/drawing/2014/main" xmlns="" id="{1BC1BA36-4075-E541-8888-B930A11522D3}"/>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xmlns="" id="{F35CBAC5-3042-6F44-9807-E214AAA287D2}"/>
              </a:ext>
            </a:extLst>
          </p:cNvPr>
          <p:cNvSpPr>
            <a:spLocks noGrp="1"/>
          </p:cNvSpPr>
          <p:nvPr>
            <p:ph type="sldNum" sz="quarter" idx="12"/>
          </p:nvPr>
        </p:nvSpPr>
        <p:spPr/>
        <p:txBody>
          <a:bodyPr/>
          <a:lstStyle/>
          <a:p>
            <a:fld id="{EF2E6A88-01C8-D348-8660-66A8600608C8}" type="slidenum">
              <a:rPr lang="pl-PL" smtClean="0"/>
              <a:pPr/>
              <a:t>‹#›</a:t>
            </a:fld>
            <a:endParaRPr lang="pl-PL"/>
          </a:p>
        </p:txBody>
      </p:sp>
    </p:spTree>
    <p:extLst>
      <p:ext uri="{BB962C8B-B14F-4D97-AF65-F5344CB8AC3E}">
        <p14:creationId xmlns:p14="http://schemas.microsoft.com/office/powerpoint/2010/main" xmlns="" val="1815422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CD926D9A-85E8-0B41-9E53-8D300502FF35}"/>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xmlns="" id="{4EE915D2-7F3F-2243-A399-DE0BE1DCD6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xmlns="" id="{09DA5E1E-F650-7E45-87EC-4F043B07A9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xmlns="" id="{BC36403A-0C57-F243-B6D3-08A10819DDBF}"/>
              </a:ext>
            </a:extLst>
          </p:cNvPr>
          <p:cNvSpPr>
            <a:spLocks noGrp="1"/>
          </p:cNvSpPr>
          <p:nvPr>
            <p:ph type="dt" sz="half" idx="10"/>
          </p:nvPr>
        </p:nvSpPr>
        <p:spPr/>
        <p:txBody>
          <a:bodyPr/>
          <a:lstStyle/>
          <a:p>
            <a:fld id="{340F2E36-53AF-D248-9B88-5D8CFE80E295}" type="datetimeFigureOut">
              <a:rPr lang="pl-PL" smtClean="0"/>
              <a:pPr/>
              <a:t>12.11.2020</a:t>
            </a:fld>
            <a:endParaRPr lang="pl-PL"/>
          </a:p>
        </p:txBody>
      </p:sp>
      <p:sp>
        <p:nvSpPr>
          <p:cNvPr id="6" name="Symbol zastępczy stopki 5">
            <a:extLst>
              <a:ext uri="{FF2B5EF4-FFF2-40B4-BE49-F238E27FC236}">
                <a16:creationId xmlns:a16="http://schemas.microsoft.com/office/drawing/2014/main" xmlns="" id="{FD415C87-1476-D646-B6F8-7AA488849A89}"/>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xmlns="" id="{9A781D5E-C2E7-F446-8C0F-D717762155C6}"/>
              </a:ext>
            </a:extLst>
          </p:cNvPr>
          <p:cNvSpPr>
            <a:spLocks noGrp="1"/>
          </p:cNvSpPr>
          <p:nvPr>
            <p:ph type="sldNum" sz="quarter" idx="12"/>
          </p:nvPr>
        </p:nvSpPr>
        <p:spPr/>
        <p:txBody>
          <a:bodyPr/>
          <a:lstStyle/>
          <a:p>
            <a:fld id="{EF2E6A88-01C8-D348-8660-66A8600608C8}" type="slidenum">
              <a:rPr lang="pl-PL" smtClean="0"/>
              <a:pPr/>
              <a:t>‹#›</a:t>
            </a:fld>
            <a:endParaRPr lang="pl-PL"/>
          </a:p>
        </p:txBody>
      </p:sp>
    </p:spTree>
    <p:extLst>
      <p:ext uri="{BB962C8B-B14F-4D97-AF65-F5344CB8AC3E}">
        <p14:creationId xmlns:p14="http://schemas.microsoft.com/office/powerpoint/2010/main" xmlns="" val="3415120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xmlns="" id="{87E26CE4-9646-3444-8058-C962401480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xmlns="" id="{905233DE-9BE3-884B-9EA6-96EAF89EBF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xmlns="" id="{0B2F16E6-3416-E34B-9144-195FC70F4F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0F2E36-53AF-D248-9B88-5D8CFE80E295}" type="datetimeFigureOut">
              <a:rPr lang="pl-PL" smtClean="0"/>
              <a:pPr/>
              <a:t>12.11.2020</a:t>
            </a:fld>
            <a:endParaRPr lang="pl-PL"/>
          </a:p>
        </p:txBody>
      </p:sp>
      <p:sp>
        <p:nvSpPr>
          <p:cNvPr id="5" name="Symbol zastępczy stopki 4">
            <a:extLst>
              <a:ext uri="{FF2B5EF4-FFF2-40B4-BE49-F238E27FC236}">
                <a16:creationId xmlns:a16="http://schemas.microsoft.com/office/drawing/2014/main" xmlns="" id="{6CC1CD58-A6A8-EB49-877A-A4DE059F66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xmlns="" id="{275251D2-9A84-9A4D-BAC3-C075B90E14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2E6A88-01C8-D348-8660-66A8600608C8}" type="slidenum">
              <a:rPr lang="pl-PL" smtClean="0"/>
              <a:pPr/>
              <a:t>‹#›</a:t>
            </a:fld>
            <a:endParaRPr lang="pl-PL"/>
          </a:p>
        </p:txBody>
      </p:sp>
    </p:spTree>
    <p:extLst>
      <p:ext uri="{BB962C8B-B14F-4D97-AF65-F5344CB8AC3E}">
        <p14:creationId xmlns:p14="http://schemas.microsoft.com/office/powerpoint/2010/main" xmlns="" val="436600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8.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DC0FE39C-9D92-9B4C-9F77-57A295A38265}"/>
              </a:ext>
            </a:extLst>
          </p:cNvPr>
          <p:cNvSpPr>
            <a:spLocks noGrp="1"/>
          </p:cNvSpPr>
          <p:nvPr>
            <p:ph type="ctrTitle"/>
          </p:nvPr>
        </p:nvSpPr>
        <p:spPr/>
        <p:txBody>
          <a:bodyPr/>
          <a:lstStyle/>
          <a:p>
            <a:r>
              <a:rPr lang="pl-PL"/>
              <a:t> Społeczeństwo polskie pod okupacją</a:t>
            </a:r>
          </a:p>
        </p:txBody>
      </p:sp>
      <p:sp>
        <p:nvSpPr>
          <p:cNvPr id="3" name="Podtytuł 2">
            <a:extLst>
              <a:ext uri="{FF2B5EF4-FFF2-40B4-BE49-F238E27FC236}">
                <a16:creationId xmlns:a16="http://schemas.microsoft.com/office/drawing/2014/main" xmlns="" id="{BACDBD3B-8FE8-1D47-BF37-BBC10A179610}"/>
              </a:ext>
            </a:extLst>
          </p:cNvPr>
          <p:cNvSpPr>
            <a:spLocks noGrp="1"/>
          </p:cNvSpPr>
          <p:nvPr>
            <p:ph type="subTitle" idx="1"/>
          </p:nvPr>
        </p:nvSpPr>
        <p:spPr/>
        <p:txBody>
          <a:bodyPr/>
          <a:lstStyle/>
          <a:p>
            <a:r>
              <a:rPr lang="pl-PL"/>
              <a:t>Autor:Krystian Chomiuk </a:t>
            </a:r>
          </a:p>
        </p:txBody>
      </p:sp>
    </p:spTree>
    <p:extLst>
      <p:ext uri="{BB962C8B-B14F-4D97-AF65-F5344CB8AC3E}">
        <p14:creationId xmlns:p14="http://schemas.microsoft.com/office/powerpoint/2010/main" xmlns="" val="3757356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64DAF6E9-C9C5-434E-B53F-9EF2C92EC5AC}"/>
              </a:ext>
            </a:extLst>
          </p:cNvPr>
          <p:cNvSpPr>
            <a:spLocks noGrp="1"/>
          </p:cNvSpPr>
          <p:nvPr>
            <p:ph type="title"/>
          </p:nvPr>
        </p:nvSpPr>
        <p:spPr/>
        <p:txBody>
          <a:bodyPr/>
          <a:lstStyle/>
          <a:p>
            <a:r>
              <a:rPr lang="pl-PL"/>
              <a:t>Postawa Polaków wobec okupacji.</a:t>
            </a:r>
          </a:p>
        </p:txBody>
      </p:sp>
      <p:sp>
        <p:nvSpPr>
          <p:cNvPr id="3" name="Symbol zastępczy zawartości 2">
            <a:extLst>
              <a:ext uri="{FF2B5EF4-FFF2-40B4-BE49-F238E27FC236}">
                <a16:creationId xmlns:a16="http://schemas.microsoft.com/office/drawing/2014/main" xmlns="" id="{3BD07C19-CAC7-C548-8DB6-99CE9DAFFA7A}"/>
              </a:ext>
            </a:extLst>
          </p:cNvPr>
          <p:cNvSpPr>
            <a:spLocks noGrp="1"/>
          </p:cNvSpPr>
          <p:nvPr>
            <p:ph idx="1"/>
          </p:nvPr>
        </p:nvSpPr>
        <p:spPr/>
        <p:txBody>
          <a:bodyPr/>
          <a:lstStyle/>
          <a:p>
            <a:r>
              <a:rPr lang="pl-PL" dirty="0"/>
              <a:t>Pomimo brutalnego terroru stosowanego </a:t>
            </a:r>
            <a:r>
              <a:rPr lang="pl-PL" dirty="0" smtClean="0"/>
              <a:t>przez niemieckich </a:t>
            </a:r>
            <a:r>
              <a:rPr lang="pl-PL" dirty="0"/>
              <a:t>okupantów bardzo </a:t>
            </a:r>
            <a:r>
              <a:rPr lang="pl-PL" b="1" u="sng" dirty="0">
                <a:solidFill>
                  <a:srgbClr val="FF0000"/>
                </a:solidFill>
              </a:rPr>
              <a:t>niewielu </a:t>
            </a:r>
            <a:r>
              <a:rPr lang="pl-PL" b="1" u="sng" dirty="0" smtClean="0">
                <a:solidFill>
                  <a:srgbClr val="FF0000"/>
                </a:solidFill>
              </a:rPr>
              <a:t>Polaków zdecydowało </a:t>
            </a:r>
            <a:r>
              <a:rPr lang="pl-PL" b="1" u="sng" dirty="0">
                <a:solidFill>
                  <a:srgbClr val="FF0000"/>
                </a:solidFill>
              </a:rPr>
              <a:t>się na kolaborację</a:t>
            </a:r>
            <a:r>
              <a:rPr lang="pl-PL" dirty="0"/>
              <a:t>. </a:t>
            </a:r>
            <a:endParaRPr lang="pl-PL" dirty="0" smtClean="0"/>
          </a:p>
          <a:p>
            <a:r>
              <a:rPr lang="pl-PL" dirty="0" smtClean="0"/>
              <a:t>Za </a:t>
            </a:r>
            <a:r>
              <a:rPr lang="pl-PL" dirty="0"/>
              <a:t>współpracą </a:t>
            </a:r>
            <a:r>
              <a:rPr lang="pl-PL" dirty="0" smtClean="0"/>
              <a:t>nie opowiedział </a:t>
            </a:r>
            <a:r>
              <a:rPr lang="pl-PL" dirty="0"/>
              <a:t>się żaden ze znaczących polskich polityków. Także w społeczeństwie </a:t>
            </a:r>
            <a:r>
              <a:rPr lang="pl-PL" b="1" dirty="0"/>
              <a:t>nie było </a:t>
            </a:r>
            <a:r>
              <a:rPr lang="pl-PL" b="1" dirty="0" smtClean="0"/>
              <a:t>przyzwolenia na </a:t>
            </a:r>
            <a:r>
              <a:rPr lang="pl-PL" b="1" dirty="0"/>
              <a:t>kolaborację</a:t>
            </a:r>
            <a:r>
              <a:rPr lang="pl-PL" dirty="0"/>
              <a:t>. Ci, którzy podejmowali </a:t>
            </a:r>
            <a:r>
              <a:rPr lang="pl-PL" dirty="0" smtClean="0"/>
              <a:t>współpracę z </a:t>
            </a:r>
            <a:r>
              <a:rPr lang="pl-PL" dirty="0"/>
              <a:t>okupantem, musieli liczyć się z konsekwencjami</a:t>
            </a:r>
            <a:r>
              <a:rPr lang="pl-PL" dirty="0" smtClean="0"/>
              <a:t>. Często </a:t>
            </a:r>
            <a:r>
              <a:rPr lang="pl-PL" dirty="0"/>
              <a:t>byli skazywani przez podziemne sądy </a:t>
            </a:r>
            <a:r>
              <a:rPr lang="pl-PL" dirty="0" smtClean="0"/>
              <a:t>na śmierć</a:t>
            </a:r>
            <a:r>
              <a:rPr lang="pl-PL" dirty="0"/>
              <a:t>, jak znany aktor Iwo Sym, zastrzelony </a:t>
            </a:r>
            <a:r>
              <a:rPr lang="pl-PL" dirty="0" smtClean="0"/>
              <a:t>przez członków </a:t>
            </a:r>
            <a:r>
              <a:rPr lang="pl-PL" dirty="0"/>
              <a:t>ZWZ.</a:t>
            </a:r>
          </a:p>
        </p:txBody>
      </p:sp>
    </p:spTree>
    <p:extLst>
      <p:ext uri="{BB962C8B-B14F-4D97-AF65-F5344CB8AC3E}">
        <p14:creationId xmlns:p14="http://schemas.microsoft.com/office/powerpoint/2010/main" xmlns="" val="2693073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B7997C1D-56F9-F847-93EC-8EFBF5016D68}"/>
              </a:ext>
            </a:extLst>
          </p:cNvPr>
          <p:cNvSpPr>
            <a:spLocks noGrp="1"/>
          </p:cNvSpPr>
          <p:nvPr>
            <p:ph type="title"/>
          </p:nvPr>
        </p:nvSpPr>
        <p:spPr/>
        <p:txBody>
          <a:bodyPr/>
          <a:lstStyle/>
          <a:p>
            <a:r>
              <a:rPr lang="pl-PL"/>
              <a:t>Tragedia Zamojszczyzny</a:t>
            </a:r>
          </a:p>
        </p:txBody>
      </p:sp>
      <p:sp>
        <p:nvSpPr>
          <p:cNvPr id="3" name="Symbol zastępczy zawartości 2">
            <a:extLst>
              <a:ext uri="{FF2B5EF4-FFF2-40B4-BE49-F238E27FC236}">
                <a16:creationId xmlns:a16="http://schemas.microsoft.com/office/drawing/2014/main" xmlns="" id="{F708BEE3-F89A-F448-A15F-0D59C8445992}"/>
              </a:ext>
            </a:extLst>
          </p:cNvPr>
          <p:cNvSpPr>
            <a:spLocks noGrp="1"/>
          </p:cNvSpPr>
          <p:nvPr>
            <p:ph idx="1"/>
          </p:nvPr>
        </p:nvSpPr>
        <p:spPr/>
        <p:txBody>
          <a:bodyPr>
            <a:normAutofit fontScale="85000" lnSpcReduction="20000"/>
          </a:bodyPr>
          <a:lstStyle/>
          <a:p>
            <a:r>
              <a:rPr lang="pl-PL"/>
              <a:t>Jesienią 1942 r. naziści rozpoczęli realizacjęGeneralnego Planu Wschód. Zgodnie z nimw pierwszej kolejności chcieli wysiedlićPolaków z Zamojszczyzny i w ich miejscesprowadzić ok. 60 tys. niemieckich kolonistów.Pacyfikację ludności rozpoczęto w listopadzie1942 r. Mieszkańców całych wsi usuwanoz domów, a osoby stawiające opór rozstrzeliwano. Część wysiedlanych planowano wymordować w obozach śmierci. Akcja hitlerowcówszybko spotkała się z odpowiedzią podziemia.Bataliony Chłopskie, AK i komunistyczni partyzanci atakowali niemieckie oddziały pacyfikacyjne, osadników, linie kolejowe oraz broniliwsi przed wysiedleniem. Skala oporu zasko-czyła okupantów, którzy walki z partyzantamizaczęli nazywać „zamojskim powstaniem" i napół roku zaniechali akcji. Ponownie podjęli jąw czerwcu 1943 r., niszcząc dziesiątki polskichwsi. Przeciwko Niemcom ponownie do walkistanęły oddziały polskiego podziemia. Dosierpnia 1943 r. z Zamojszczyzny wysiedlonook. 110 tys. Polaków. Jednak na skutek oporuludności i działań polskich oddziałów partyzanckich akcję ostatecznie przerwano.</a:t>
            </a:r>
          </a:p>
        </p:txBody>
      </p:sp>
    </p:spTree>
    <p:extLst>
      <p:ext uri="{BB962C8B-B14F-4D97-AF65-F5344CB8AC3E}">
        <p14:creationId xmlns:p14="http://schemas.microsoft.com/office/powerpoint/2010/main" xmlns="" val="3466316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Aktion Zamość – Wikipedia, wolna encyklopedia"/>
          <p:cNvPicPr>
            <a:picLocks noChangeAspect="1" noChangeArrowheads="1"/>
          </p:cNvPicPr>
          <p:nvPr/>
        </p:nvPicPr>
        <p:blipFill>
          <a:blip r:embed="rId2" cstate="print"/>
          <a:srcRect/>
          <a:stretch>
            <a:fillRect/>
          </a:stretch>
        </p:blipFill>
        <p:spPr bwMode="auto">
          <a:xfrm>
            <a:off x="304799" y="381000"/>
            <a:ext cx="3978795" cy="2514600"/>
          </a:xfrm>
          <a:prstGeom prst="rect">
            <a:avLst/>
          </a:prstGeom>
          <a:noFill/>
        </p:spPr>
      </p:pic>
      <p:pic>
        <p:nvPicPr>
          <p:cNvPr id="40964" name="Picture 4" descr="Wysiedlenia z Zamojszczyzny – gehenna ponad 100 tys. Polaków |  wokolzamoscia.pl"/>
          <p:cNvPicPr>
            <a:picLocks noChangeAspect="1" noChangeArrowheads="1"/>
          </p:cNvPicPr>
          <p:nvPr/>
        </p:nvPicPr>
        <p:blipFill>
          <a:blip r:embed="rId3" cstate="print"/>
          <a:srcRect/>
          <a:stretch>
            <a:fillRect/>
          </a:stretch>
        </p:blipFill>
        <p:spPr bwMode="auto">
          <a:xfrm>
            <a:off x="5029200" y="0"/>
            <a:ext cx="4926643" cy="3200400"/>
          </a:xfrm>
          <a:prstGeom prst="rect">
            <a:avLst/>
          </a:prstGeom>
          <a:noFill/>
        </p:spPr>
      </p:pic>
      <p:pic>
        <p:nvPicPr>
          <p:cNvPr id="40966" name="Picture 6" descr="Przesiedleńcy. Jak uciekali Niemcy i Warmiacy [FOTO] - zdjęcie nr 2"/>
          <p:cNvPicPr>
            <a:picLocks noChangeAspect="1" noChangeArrowheads="1"/>
          </p:cNvPicPr>
          <p:nvPr/>
        </p:nvPicPr>
        <p:blipFill>
          <a:blip r:embed="rId4" cstate="print"/>
          <a:srcRect/>
          <a:stretch>
            <a:fillRect/>
          </a:stretch>
        </p:blipFill>
        <p:spPr bwMode="auto">
          <a:xfrm>
            <a:off x="228600" y="2666999"/>
            <a:ext cx="5905500" cy="4191001"/>
          </a:xfrm>
          <a:prstGeom prst="rect">
            <a:avLst/>
          </a:prstGeom>
          <a:noFill/>
        </p:spPr>
      </p:pic>
      <p:pic>
        <p:nvPicPr>
          <p:cNvPr id="40968" name="Picture 8" descr="Ziemie zachodnie II Rzeczpospolitej wcielone do III Rzeszy Niemieckiej -  Baza wiedzy - Martyrologia wsi polskich"/>
          <p:cNvPicPr>
            <a:picLocks noChangeAspect="1" noChangeArrowheads="1"/>
          </p:cNvPicPr>
          <p:nvPr/>
        </p:nvPicPr>
        <p:blipFill>
          <a:blip r:embed="rId5" cstate="print"/>
          <a:srcRect/>
          <a:stretch>
            <a:fillRect/>
          </a:stretch>
        </p:blipFill>
        <p:spPr bwMode="auto">
          <a:xfrm>
            <a:off x="6000750" y="2905124"/>
            <a:ext cx="6191250" cy="395287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0FDD989B-BDA3-DD42-BF60-AC3D3AA399F0}"/>
              </a:ext>
            </a:extLst>
          </p:cNvPr>
          <p:cNvSpPr>
            <a:spLocks noGrp="1"/>
          </p:cNvSpPr>
          <p:nvPr>
            <p:ph type="title"/>
          </p:nvPr>
        </p:nvSpPr>
        <p:spPr/>
        <p:txBody>
          <a:bodyPr>
            <a:normAutofit fontScale="90000"/>
          </a:bodyPr>
          <a:lstStyle/>
          <a:p>
            <a:r>
              <a:rPr lang="pl-PL" dirty="0"/>
              <a:t>Oddział niemiecki podczas przeprowadzania przymusowego wysiedlenia ludności jednej ze </a:t>
            </a:r>
            <a:r>
              <a:rPr lang="pl-PL" dirty="0" err="1"/>
              <a:t>wśi</a:t>
            </a:r>
            <a:r>
              <a:rPr lang="pl-PL" dirty="0"/>
              <a:t> na </a:t>
            </a:r>
            <a:r>
              <a:rPr lang="pl-PL" dirty="0" smtClean="0"/>
              <a:t>Zamojszczyźnie.</a:t>
            </a:r>
            <a:endParaRPr lang="pl-PL" dirty="0"/>
          </a:p>
        </p:txBody>
      </p:sp>
      <p:pic>
        <p:nvPicPr>
          <p:cNvPr id="4" name="Obraz 4">
            <a:extLst>
              <a:ext uri="{FF2B5EF4-FFF2-40B4-BE49-F238E27FC236}">
                <a16:creationId xmlns:a16="http://schemas.microsoft.com/office/drawing/2014/main" xmlns="" id="{201DB54B-6271-DB4B-BC8E-993140B6AECB}"/>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665232" y="1825625"/>
            <a:ext cx="4861535" cy="4351338"/>
          </a:xfrm>
        </p:spPr>
      </p:pic>
    </p:spTree>
    <p:extLst>
      <p:ext uri="{BB962C8B-B14F-4D97-AF65-F5344CB8AC3E}">
        <p14:creationId xmlns:p14="http://schemas.microsoft.com/office/powerpoint/2010/main" xmlns="" val="3306183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D2C9439F-1C8E-B149-BCBB-64C3E4A4262E}"/>
              </a:ext>
            </a:extLst>
          </p:cNvPr>
          <p:cNvSpPr>
            <a:spLocks noGrp="1"/>
          </p:cNvSpPr>
          <p:nvPr>
            <p:ph type="title"/>
          </p:nvPr>
        </p:nvSpPr>
        <p:spPr/>
        <p:txBody>
          <a:bodyPr/>
          <a:lstStyle/>
          <a:p>
            <a:r>
              <a:rPr lang="pl-PL" b="1" dirty="0"/>
              <a:t>Powstanie w getcie warszawskim</a:t>
            </a:r>
          </a:p>
        </p:txBody>
      </p:sp>
      <p:sp>
        <p:nvSpPr>
          <p:cNvPr id="3" name="Symbol zastępczy zawartości 2">
            <a:extLst>
              <a:ext uri="{FF2B5EF4-FFF2-40B4-BE49-F238E27FC236}">
                <a16:creationId xmlns:a16="http://schemas.microsoft.com/office/drawing/2014/main" xmlns="" id="{600A0449-3653-AC44-B00B-0C5EAD3E0FFE}"/>
              </a:ext>
            </a:extLst>
          </p:cNvPr>
          <p:cNvSpPr>
            <a:spLocks noGrp="1"/>
          </p:cNvSpPr>
          <p:nvPr>
            <p:ph idx="1"/>
          </p:nvPr>
        </p:nvSpPr>
        <p:spPr>
          <a:xfrm>
            <a:off x="838200" y="1825625"/>
            <a:ext cx="8991600" cy="3279775"/>
          </a:xfrm>
        </p:spPr>
        <p:txBody>
          <a:bodyPr>
            <a:normAutofit fontScale="92500" lnSpcReduction="10000"/>
          </a:bodyPr>
          <a:lstStyle/>
          <a:p>
            <a:r>
              <a:rPr lang="pl-PL" dirty="0"/>
              <a:t>W 1942 roku w getcie warszawskim </a:t>
            </a:r>
            <a:r>
              <a:rPr lang="pl-PL" dirty="0" err="1"/>
              <a:t>posta</a:t>
            </a:r>
            <a:r>
              <a:rPr lang="pl-PL" dirty="0"/>
              <a:t> cała Żydowska Organizacja Bojowa na której czele stał Mordechaj Anielewicz. Nawiązała ona kontakt z polskim podziemiem które jednak nie było w stanie skutecznie pomoc Żydom członkowie ŻOB przygotowali się do walki z Niemcami budując bunkry i tunele. </a:t>
            </a:r>
          </a:p>
          <a:p>
            <a:r>
              <a:rPr lang="pl-PL" dirty="0"/>
              <a:t>Żydzi zostali </a:t>
            </a:r>
            <a:r>
              <a:rPr lang="pl-PL" dirty="0" smtClean="0"/>
              <a:t>zamordowani,  </a:t>
            </a:r>
            <a:r>
              <a:rPr lang="pl-PL" dirty="0"/>
              <a:t>przeżyli jedynie nieliczni jak ostatni dowódca powstania Marek Edelman. Symbolem zdławienia zrywu stało się wysadzenie 16 maja 1943 roku w warszawskiej Wielkiej synagog. Teren Getta Niemcy zrównali z ziemią.</a:t>
            </a:r>
          </a:p>
        </p:txBody>
      </p:sp>
      <p:pic>
        <p:nvPicPr>
          <p:cNvPr id="17410" name="Picture 2" descr="77. rocznica Powstania w getcie warszawskim | Rzecznik Praw Obywatelskich"/>
          <p:cNvPicPr>
            <a:picLocks noChangeAspect="1" noChangeArrowheads="1"/>
          </p:cNvPicPr>
          <p:nvPr/>
        </p:nvPicPr>
        <p:blipFill>
          <a:blip r:embed="rId2" cstate="print"/>
          <a:srcRect/>
          <a:stretch>
            <a:fillRect/>
          </a:stretch>
        </p:blipFill>
        <p:spPr bwMode="auto">
          <a:xfrm>
            <a:off x="7772400" y="4419600"/>
            <a:ext cx="4568825" cy="3045884"/>
          </a:xfrm>
          <a:prstGeom prst="rect">
            <a:avLst/>
          </a:prstGeom>
          <a:noFill/>
          <a:effectLst>
            <a:softEdge rad="635000"/>
          </a:effectLst>
        </p:spPr>
      </p:pic>
    </p:spTree>
    <p:extLst>
      <p:ext uri="{BB962C8B-B14F-4D97-AF65-F5344CB8AC3E}">
        <p14:creationId xmlns:p14="http://schemas.microsoft.com/office/powerpoint/2010/main" xmlns="" val="2790584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2D71C22D-4E6C-224D-A76D-26B5256D75B4}"/>
              </a:ext>
            </a:extLst>
          </p:cNvPr>
          <p:cNvSpPr>
            <a:spLocks noGrp="1"/>
          </p:cNvSpPr>
          <p:nvPr>
            <p:ph type="title"/>
          </p:nvPr>
        </p:nvSpPr>
        <p:spPr/>
        <p:txBody>
          <a:bodyPr/>
          <a:lstStyle/>
          <a:p>
            <a:r>
              <a:rPr lang="pl-PL"/>
              <a:t>Obraz powstania w getcie warszawskim </a:t>
            </a:r>
          </a:p>
        </p:txBody>
      </p:sp>
      <p:pic>
        <p:nvPicPr>
          <p:cNvPr id="4" name="Obraz 4">
            <a:extLst>
              <a:ext uri="{FF2B5EF4-FFF2-40B4-BE49-F238E27FC236}">
                <a16:creationId xmlns:a16="http://schemas.microsoft.com/office/drawing/2014/main" xmlns="" id="{3D555194-339F-8A42-B67C-016BE9683FAE}"/>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1447800"/>
            <a:ext cx="3898716" cy="4351338"/>
          </a:xfrm>
        </p:spPr>
      </p:pic>
      <p:pic>
        <p:nvPicPr>
          <p:cNvPr id="16386" name="Picture 2" descr="Powstanie w Getcie Warszawskim - Polska w czasie II wojny światowej"/>
          <p:cNvPicPr>
            <a:picLocks noChangeAspect="1" noChangeArrowheads="1"/>
          </p:cNvPicPr>
          <p:nvPr/>
        </p:nvPicPr>
        <p:blipFill>
          <a:blip r:embed="rId3" cstate="print"/>
          <a:srcRect/>
          <a:stretch>
            <a:fillRect/>
          </a:stretch>
        </p:blipFill>
        <p:spPr bwMode="auto">
          <a:xfrm>
            <a:off x="4191000" y="1447800"/>
            <a:ext cx="4267200" cy="2790825"/>
          </a:xfrm>
          <a:prstGeom prst="rect">
            <a:avLst/>
          </a:prstGeom>
          <a:noFill/>
        </p:spPr>
      </p:pic>
      <p:pic>
        <p:nvPicPr>
          <p:cNvPr id="16388" name="Picture 4" descr="Pierwsze powstanie warszawskie - getto 1943"/>
          <p:cNvPicPr>
            <a:picLocks noChangeAspect="1" noChangeArrowheads="1"/>
          </p:cNvPicPr>
          <p:nvPr/>
        </p:nvPicPr>
        <p:blipFill>
          <a:blip r:embed="rId4" cstate="print"/>
          <a:srcRect/>
          <a:stretch>
            <a:fillRect/>
          </a:stretch>
        </p:blipFill>
        <p:spPr bwMode="auto">
          <a:xfrm>
            <a:off x="6781800" y="3886200"/>
            <a:ext cx="3810000" cy="2589610"/>
          </a:xfrm>
          <a:prstGeom prst="rect">
            <a:avLst/>
          </a:prstGeom>
          <a:noFill/>
        </p:spPr>
      </p:pic>
    </p:spTree>
    <p:extLst>
      <p:ext uri="{BB962C8B-B14F-4D97-AF65-F5344CB8AC3E}">
        <p14:creationId xmlns:p14="http://schemas.microsoft.com/office/powerpoint/2010/main" xmlns="" val="4080711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BFFA4412-8818-0C41-895A-303E89730657}"/>
              </a:ext>
            </a:extLst>
          </p:cNvPr>
          <p:cNvSpPr>
            <a:spLocks noGrp="1"/>
          </p:cNvSpPr>
          <p:nvPr>
            <p:ph type="title"/>
          </p:nvPr>
        </p:nvSpPr>
        <p:spPr/>
        <p:txBody>
          <a:bodyPr/>
          <a:lstStyle/>
          <a:p>
            <a:r>
              <a:rPr lang="pl-PL"/>
              <a:t>Ludność żydowska wyprowadzana z płonącego likwidowanego Getta.</a:t>
            </a:r>
          </a:p>
        </p:txBody>
      </p:sp>
      <p:pic>
        <p:nvPicPr>
          <p:cNvPr id="4" name="Obraz 4">
            <a:extLst>
              <a:ext uri="{FF2B5EF4-FFF2-40B4-BE49-F238E27FC236}">
                <a16:creationId xmlns:a16="http://schemas.microsoft.com/office/drawing/2014/main" xmlns="" id="{6975947A-FF64-D44F-A2BC-4EB5FB593C23}"/>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549971" y="1825625"/>
            <a:ext cx="7092058" cy="4351338"/>
          </a:xfrm>
        </p:spPr>
      </p:pic>
    </p:spTree>
    <p:extLst>
      <p:ext uri="{BB962C8B-B14F-4D97-AF65-F5344CB8AC3E}">
        <p14:creationId xmlns:p14="http://schemas.microsoft.com/office/powerpoint/2010/main" xmlns="" val="8509544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08EAB13B-4BBF-8A4E-AA99-EB1274D2720F}"/>
              </a:ext>
            </a:extLst>
          </p:cNvPr>
          <p:cNvSpPr>
            <a:spLocks noGrp="1"/>
          </p:cNvSpPr>
          <p:nvPr>
            <p:ph type="title"/>
          </p:nvPr>
        </p:nvSpPr>
        <p:spPr/>
        <p:txBody>
          <a:bodyPr/>
          <a:lstStyle/>
          <a:p>
            <a:r>
              <a:rPr lang="pl-PL"/>
              <a:t>Powstańcy ŻOB schwytani przez Niemców.</a:t>
            </a:r>
          </a:p>
        </p:txBody>
      </p:sp>
      <p:pic>
        <p:nvPicPr>
          <p:cNvPr id="4" name="Obraz 4">
            <a:extLst>
              <a:ext uri="{FF2B5EF4-FFF2-40B4-BE49-F238E27FC236}">
                <a16:creationId xmlns:a16="http://schemas.microsoft.com/office/drawing/2014/main" xmlns="" id="{ADAA7480-2397-8746-ABCF-5491C4DEF79B}"/>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770250" y="1825625"/>
            <a:ext cx="6651500" cy="4351338"/>
          </a:xfrm>
        </p:spPr>
      </p:pic>
    </p:spTree>
    <p:extLst>
      <p:ext uri="{BB962C8B-B14F-4D97-AF65-F5344CB8AC3E}">
        <p14:creationId xmlns:p14="http://schemas.microsoft.com/office/powerpoint/2010/main" xmlns="" val="3390312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B3E53044-06C0-274B-8EEC-2D0DAA0C58C5}"/>
              </a:ext>
            </a:extLst>
          </p:cNvPr>
          <p:cNvSpPr>
            <a:spLocks noGrp="1"/>
          </p:cNvSpPr>
          <p:nvPr>
            <p:ph type="title"/>
          </p:nvPr>
        </p:nvSpPr>
        <p:spPr/>
        <p:txBody>
          <a:bodyPr/>
          <a:lstStyle/>
          <a:p>
            <a:r>
              <a:rPr lang="pl-PL"/>
              <a:t>Selekcja więźniów</a:t>
            </a:r>
          </a:p>
        </p:txBody>
      </p:sp>
      <p:pic>
        <p:nvPicPr>
          <p:cNvPr id="5" name="Obraz 5">
            <a:extLst>
              <a:ext uri="{FF2B5EF4-FFF2-40B4-BE49-F238E27FC236}">
                <a16:creationId xmlns:a16="http://schemas.microsoft.com/office/drawing/2014/main" xmlns="" id="{AAACFE7D-FD6B-2C4C-B50E-D7B532671296}"/>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867282" y="1825625"/>
            <a:ext cx="6457436" cy="4351338"/>
          </a:xfrm>
        </p:spPr>
      </p:pic>
      <p:sp>
        <p:nvSpPr>
          <p:cNvPr id="4" name="pole tekstowe 3">
            <a:extLst>
              <a:ext uri="{FF2B5EF4-FFF2-40B4-BE49-F238E27FC236}">
                <a16:creationId xmlns:a16="http://schemas.microsoft.com/office/drawing/2014/main" xmlns="" id="{DF0A6FD4-DBB5-B945-A5A8-B539BAB2C006}"/>
              </a:ext>
            </a:extLst>
          </p:cNvPr>
          <p:cNvSpPr txBox="1"/>
          <p:nvPr/>
        </p:nvSpPr>
        <p:spPr>
          <a:xfrm>
            <a:off x="5181600" y="2514600"/>
            <a:ext cx="1828800" cy="1828800"/>
          </a:xfrm>
          <a:prstGeom prst="rect">
            <a:avLst/>
          </a:prstGeom>
          <a:noFill/>
        </p:spPr>
        <p:txBody>
          <a:bodyPr wrap="square" rtlCol="0">
            <a:spAutoFit/>
          </a:bodyPr>
          <a:lstStyle/>
          <a:p>
            <a:pPr algn="l"/>
            <a:endParaRPr lang="pl-PL"/>
          </a:p>
        </p:txBody>
      </p:sp>
    </p:spTree>
    <p:extLst>
      <p:ext uri="{BB962C8B-B14F-4D97-AF65-F5344CB8AC3E}">
        <p14:creationId xmlns:p14="http://schemas.microsoft.com/office/powerpoint/2010/main" xmlns="" val="1427587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3A0654FD-6A3A-A540-B850-26A83EBDD4DA}"/>
              </a:ext>
            </a:extLst>
          </p:cNvPr>
          <p:cNvSpPr>
            <a:spLocks noGrp="1"/>
          </p:cNvSpPr>
          <p:nvPr>
            <p:ph type="title"/>
          </p:nvPr>
        </p:nvSpPr>
        <p:spPr/>
        <p:txBody>
          <a:bodyPr/>
          <a:lstStyle/>
          <a:p>
            <a:r>
              <a:rPr lang="pl-PL"/>
              <a:t>Zagłada polskich żydów</a:t>
            </a:r>
          </a:p>
        </p:txBody>
      </p:sp>
      <p:sp>
        <p:nvSpPr>
          <p:cNvPr id="3" name="Symbol zastępczy zawartości 2">
            <a:extLst>
              <a:ext uri="{FF2B5EF4-FFF2-40B4-BE49-F238E27FC236}">
                <a16:creationId xmlns:a16="http://schemas.microsoft.com/office/drawing/2014/main" xmlns="" id="{83A9E890-BFFF-3645-8AFF-779ACC7DA9A8}"/>
              </a:ext>
            </a:extLst>
          </p:cNvPr>
          <p:cNvSpPr>
            <a:spLocks noGrp="1"/>
          </p:cNvSpPr>
          <p:nvPr>
            <p:ph idx="1"/>
          </p:nvPr>
        </p:nvSpPr>
        <p:spPr/>
        <p:txBody>
          <a:bodyPr/>
          <a:lstStyle/>
          <a:p>
            <a:r>
              <a:rPr lang="pl-PL"/>
              <a:t>Prześladowania polskich Żydów rozpoczęły się jużwe wrześniu 1939 r. Na początku grudnia nakazanoim noszenie białych opasek z niebieską gwiazdą Dawida, aby odseparować ich od reszty społeczeństwa.Zabroniono im też zmiany miejsca pobytu, korzy-stania z komunikacji miejskiej i skonfiskowano ich przedsiębiorstwa. Na przełomie lat 1939/1940Niemcy rozpoczęli przesiedlanie ludności żydow-skiej do gett. Były one przeludnione i panowały tamnieludzkie warunki bytowe. Próby wydostania sięz getta lub przemytu żywności karano śmiercią. Szacuje się, że z głodu, chorób i w wyniku niemieckiegoterroru w gettach zmarło ok. 1/5 polskich Żydów.</a:t>
            </a:r>
          </a:p>
        </p:txBody>
      </p:sp>
    </p:spTree>
    <p:extLst>
      <p:ext uri="{BB962C8B-B14F-4D97-AF65-F5344CB8AC3E}">
        <p14:creationId xmlns:p14="http://schemas.microsoft.com/office/powerpoint/2010/main" xmlns="" val="2981705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wie okupacje - Epodreczniki.pl"/>
          <p:cNvPicPr>
            <a:picLocks noChangeAspect="1" noChangeArrowheads="1"/>
          </p:cNvPicPr>
          <p:nvPr/>
        </p:nvPicPr>
        <p:blipFill>
          <a:blip r:embed="rId2" cstate="print"/>
          <a:srcRect/>
          <a:stretch>
            <a:fillRect/>
          </a:stretch>
        </p:blipFill>
        <p:spPr bwMode="auto">
          <a:xfrm>
            <a:off x="1600200" y="-457200"/>
            <a:ext cx="8188452" cy="73152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1554FAAC-6682-0446-95AD-59C304D095F0}"/>
              </a:ext>
            </a:extLst>
          </p:cNvPr>
          <p:cNvSpPr>
            <a:spLocks noGrp="1"/>
          </p:cNvSpPr>
          <p:nvPr>
            <p:ph type="title"/>
          </p:nvPr>
        </p:nvSpPr>
        <p:spPr>
          <a:xfrm>
            <a:off x="839788" y="457200"/>
            <a:ext cx="10514012" cy="1600200"/>
          </a:xfrm>
        </p:spPr>
        <p:txBody>
          <a:bodyPr/>
          <a:lstStyle/>
          <a:p>
            <a:r>
              <a:rPr lang="pl-PL" dirty="0"/>
              <a:t>Irena </a:t>
            </a:r>
            <a:r>
              <a:rPr lang="pl-PL" dirty="0" err="1" smtClean="0"/>
              <a:t>Sendlerowa</a:t>
            </a:r>
            <a:r>
              <a:rPr lang="pl-PL" dirty="0" smtClean="0"/>
              <a:t>				Rodzina </a:t>
            </a:r>
            <a:r>
              <a:rPr lang="pl-PL" dirty="0" err="1" smtClean="0"/>
              <a:t>Ulmów</a:t>
            </a:r>
            <a:r>
              <a:rPr lang="pl-PL" dirty="0"/>
              <a:t/>
            </a:r>
            <a:br>
              <a:rPr lang="pl-PL" dirty="0"/>
            </a:br>
            <a:endParaRPr lang="pl-PL" dirty="0"/>
          </a:p>
        </p:txBody>
      </p:sp>
      <p:pic>
        <p:nvPicPr>
          <p:cNvPr id="5" name="Obraz 5">
            <a:extLst>
              <a:ext uri="{FF2B5EF4-FFF2-40B4-BE49-F238E27FC236}">
                <a16:creationId xmlns:a16="http://schemas.microsoft.com/office/drawing/2014/main" xmlns="" id="{74757ED1-B629-2049-A853-F875E4F0779A}"/>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133600" y="3581400"/>
            <a:ext cx="2738243" cy="3508375"/>
          </a:xfrm>
          <a:effectLst>
            <a:softEdge rad="317500"/>
          </a:effectLst>
        </p:spPr>
      </p:pic>
      <p:sp>
        <p:nvSpPr>
          <p:cNvPr id="4" name="Symbol zastępczy tekstu 3">
            <a:extLst>
              <a:ext uri="{FF2B5EF4-FFF2-40B4-BE49-F238E27FC236}">
                <a16:creationId xmlns:a16="http://schemas.microsoft.com/office/drawing/2014/main" xmlns="" id="{E1849F90-7570-7243-B646-E9591885EA24}"/>
              </a:ext>
            </a:extLst>
          </p:cNvPr>
          <p:cNvSpPr>
            <a:spLocks noGrp="1"/>
          </p:cNvSpPr>
          <p:nvPr>
            <p:ph type="body" sz="half" idx="2"/>
          </p:nvPr>
        </p:nvSpPr>
        <p:spPr/>
        <p:txBody>
          <a:bodyPr/>
          <a:lstStyle/>
          <a:p>
            <a:r>
              <a:rPr lang="pl-PL"/>
              <a:t>Była działaczką społeczną, członkinią PPS oraz kierowniczką referatu dziecięcego w ,,Żegocie”. W dzieciństwie swoich rówieśników nauczyła się języka jidysz.</a:t>
            </a:r>
          </a:p>
          <a:p>
            <a:r>
              <a:rPr lang="pl-PL"/>
              <a:t>Podczas okupacji pracował w opiece społecznej i mimo zakazu udziela Pomocy Żydom.</a:t>
            </a:r>
          </a:p>
        </p:txBody>
      </p:sp>
      <p:pic>
        <p:nvPicPr>
          <p:cNvPr id="10242" name="Picture 2" descr="Zginęli, bo ratowali Żydów. Brutalne morderstwo Ulmów | Nazizm, faszyzm,  demokracja – Historia najnowsza Niemiec | DW | 13.12.2019"/>
          <p:cNvPicPr>
            <a:picLocks noChangeAspect="1" noChangeArrowheads="1"/>
          </p:cNvPicPr>
          <p:nvPr/>
        </p:nvPicPr>
        <p:blipFill>
          <a:blip r:embed="rId3" cstate="print"/>
          <a:srcRect/>
          <a:stretch>
            <a:fillRect/>
          </a:stretch>
        </p:blipFill>
        <p:spPr bwMode="auto">
          <a:xfrm>
            <a:off x="5334000" y="3105149"/>
            <a:ext cx="6667500" cy="3752851"/>
          </a:xfrm>
          <a:prstGeom prst="rect">
            <a:avLst/>
          </a:prstGeom>
          <a:noFill/>
        </p:spPr>
      </p:pic>
    </p:spTree>
    <p:extLst>
      <p:ext uri="{BB962C8B-B14F-4D97-AF65-F5344CB8AC3E}">
        <p14:creationId xmlns:p14="http://schemas.microsoft.com/office/powerpoint/2010/main" xmlns="" val="2987176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7B2AEE2A-48FA-F746-82A1-52ACDABFFBD3}"/>
              </a:ext>
            </a:extLst>
          </p:cNvPr>
          <p:cNvSpPr>
            <a:spLocks noGrp="1"/>
          </p:cNvSpPr>
          <p:nvPr>
            <p:ph type="title"/>
          </p:nvPr>
        </p:nvSpPr>
        <p:spPr/>
        <p:txBody>
          <a:bodyPr/>
          <a:lstStyle/>
          <a:p>
            <a:r>
              <a:rPr lang="pl-PL"/>
              <a:t>Jedna z rodzin, która pomagała żydom.</a:t>
            </a:r>
          </a:p>
        </p:txBody>
      </p:sp>
      <p:pic>
        <p:nvPicPr>
          <p:cNvPr id="5" name="Obraz 5">
            <a:extLst>
              <a:ext uri="{FF2B5EF4-FFF2-40B4-BE49-F238E27FC236}">
                <a16:creationId xmlns:a16="http://schemas.microsoft.com/office/drawing/2014/main" xmlns="" id="{C59271AC-7BC2-394E-8B1C-63061193D5F9}"/>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6636829" y="987425"/>
            <a:ext cx="3264917" cy="4873625"/>
          </a:xfrm>
        </p:spPr>
      </p:pic>
      <p:sp>
        <p:nvSpPr>
          <p:cNvPr id="4" name="Symbol zastępczy tekstu 3">
            <a:extLst>
              <a:ext uri="{FF2B5EF4-FFF2-40B4-BE49-F238E27FC236}">
                <a16:creationId xmlns:a16="http://schemas.microsoft.com/office/drawing/2014/main" xmlns="" id="{CAB04F16-DD07-8747-8F51-3077BBFD3D49}"/>
              </a:ext>
            </a:extLst>
          </p:cNvPr>
          <p:cNvSpPr>
            <a:spLocks noGrp="1"/>
          </p:cNvSpPr>
          <p:nvPr>
            <p:ph type="body" sz="half" idx="2"/>
          </p:nvPr>
        </p:nvSpPr>
        <p:spPr/>
        <p:txBody>
          <a:bodyPr/>
          <a:lstStyle/>
          <a:p>
            <a:r>
              <a:rPr lang="pl-PL"/>
              <a:t>Józef i Wiktoria Ulmowieoraz ich sześcioro małychdzieci zostali 24 marca1944 r. zamordowaniprzez niemieckich żandarmów za ukrywanie rodzinżydowskich. Dziś są symbolem poświęcenia tychPolaków, którzy ratowaliŻydów przed HolokaustemPośmiertnie otrzymaliprzyznawany przez izraelskiInstytut Yad Vashem (czyt..jad waszem) tytuł Sprawie-dliwych wśród NarodówŚwiata, a Kościół katolickirozpoczął ich proces beaty-fikacyjny.</a:t>
            </a:r>
          </a:p>
        </p:txBody>
      </p:sp>
    </p:spTree>
    <p:extLst>
      <p:ext uri="{BB962C8B-B14F-4D97-AF65-F5344CB8AC3E}">
        <p14:creationId xmlns:p14="http://schemas.microsoft.com/office/powerpoint/2010/main" xmlns="" val="16143400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90C6968F-CB4C-3341-9738-EA5FD28FD528}"/>
              </a:ext>
            </a:extLst>
          </p:cNvPr>
          <p:cNvSpPr>
            <a:spLocks noGrp="1"/>
          </p:cNvSpPr>
          <p:nvPr>
            <p:ph type="title"/>
          </p:nvPr>
        </p:nvSpPr>
        <p:spPr>
          <a:xfrm>
            <a:off x="839788" y="457200"/>
            <a:ext cx="8837612" cy="762000"/>
          </a:xfrm>
        </p:spPr>
        <p:txBody>
          <a:bodyPr>
            <a:normAutofit/>
          </a:bodyPr>
          <a:lstStyle/>
          <a:p>
            <a:r>
              <a:rPr lang="pl-PL" dirty="0"/>
              <a:t>Polacy wobec Holokaustu</a:t>
            </a:r>
          </a:p>
        </p:txBody>
      </p:sp>
      <p:pic>
        <p:nvPicPr>
          <p:cNvPr id="5" name="Obraz 5">
            <a:extLst>
              <a:ext uri="{FF2B5EF4-FFF2-40B4-BE49-F238E27FC236}">
                <a16:creationId xmlns:a16="http://schemas.microsoft.com/office/drawing/2014/main" xmlns="" id="{88688F27-CD78-0049-B05C-96998FBA1494}"/>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6905625" y="381000"/>
            <a:ext cx="5286375" cy="4086225"/>
          </a:xfrm>
        </p:spPr>
      </p:pic>
      <p:sp>
        <p:nvSpPr>
          <p:cNvPr id="4" name="Symbol zastępczy tekstu 3">
            <a:extLst>
              <a:ext uri="{FF2B5EF4-FFF2-40B4-BE49-F238E27FC236}">
                <a16:creationId xmlns:a16="http://schemas.microsoft.com/office/drawing/2014/main" xmlns="" id="{D98A0E86-1AD6-9745-B9FE-2894CC445D99}"/>
              </a:ext>
            </a:extLst>
          </p:cNvPr>
          <p:cNvSpPr>
            <a:spLocks noGrp="1"/>
          </p:cNvSpPr>
          <p:nvPr>
            <p:ph type="body" sz="half" idx="2"/>
          </p:nvPr>
        </p:nvSpPr>
        <p:spPr>
          <a:xfrm>
            <a:off x="0" y="1371600"/>
            <a:ext cx="6553200" cy="3811588"/>
          </a:xfrm>
        </p:spPr>
        <p:txBody>
          <a:bodyPr>
            <a:noAutofit/>
          </a:bodyPr>
          <a:lstStyle/>
          <a:p>
            <a:r>
              <a:rPr lang="pl-PL" sz="2400" dirty="0"/>
              <a:t>Za pomoc Żydom na terenie Polski groziła </a:t>
            </a:r>
            <a:r>
              <a:rPr lang="pl-PL" sz="2400" dirty="0" smtClean="0"/>
              <a:t>kara śmierci</a:t>
            </a:r>
            <a:r>
              <a:rPr lang="pl-PL" sz="2400" dirty="0"/>
              <a:t>. Pomimo to wielu Polaków </a:t>
            </a:r>
            <a:r>
              <a:rPr lang="pl-PL" sz="2400" dirty="0" smtClean="0"/>
              <a:t>zaangażowało się </a:t>
            </a:r>
            <a:r>
              <a:rPr lang="pl-PL" sz="2400" dirty="0"/>
              <a:t>w ratowanie ludności żydowskiej. Rada </a:t>
            </a:r>
            <a:r>
              <a:rPr lang="pl-PL" sz="2400" dirty="0" smtClean="0"/>
              <a:t>Pomocy Żydom „</a:t>
            </a:r>
            <a:r>
              <a:rPr lang="pl-PL" sz="2400" dirty="0"/>
              <a:t>Ż</a:t>
            </a:r>
            <a:r>
              <a:rPr lang="pl-PL" sz="2400" dirty="0" smtClean="0"/>
              <a:t>egota</a:t>
            </a:r>
            <a:r>
              <a:rPr lang="pl-PL" sz="2400" dirty="0"/>
              <a:t>” dostarczała mieszkańcom </a:t>
            </a:r>
            <a:r>
              <a:rPr lang="pl-PL" sz="2400" dirty="0" smtClean="0"/>
              <a:t>getta żywności</a:t>
            </a:r>
            <a:r>
              <a:rPr lang="pl-PL" sz="2400" dirty="0"/>
              <a:t>, ubrań, lekarstw, a także </a:t>
            </a:r>
            <a:r>
              <a:rPr lang="pl-PL" sz="2400" dirty="0" smtClean="0"/>
              <a:t>organizowała ucieczki</a:t>
            </a:r>
            <a:r>
              <a:rPr lang="pl-PL" sz="2400" dirty="0"/>
              <a:t>. Członkowie „Żegoty” pozyskiwali </a:t>
            </a:r>
            <a:r>
              <a:rPr lang="pl-PL" sz="2400" dirty="0" smtClean="0"/>
              <a:t>dla uciekinierów </a:t>
            </a:r>
            <a:r>
              <a:rPr lang="pl-PL" sz="2400" dirty="0"/>
              <a:t>kryjówki oraz fałszywe dokumenty</a:t>
            </a:r>
            <a:r>
              <a:rPr lang="pl-PL" sz="2400" dirty="0" smtClean="0"/>
              <a:t>.</a:t>
            </a:r>
          </a:p>
          <a:p>
            <a:r>
              <a:rPr lang="pl-PL" sz="2400" dirty="0" smtClean="0"/>
              <a:t>W </a:t>
            </a:r>
            <a:r>
              <a:rPr lang="pl-PL" sz="2400" dirty="0"/>
              <a:t>działalność Rady byli zaangażowani m.in. </a:t>
            </a:r>
            <a:r>
              <a:rPr lang="pl-PL" sz="2400" dirty="0" err="1"/>
              <a:t>Wła-dysław</a:t>
            </a:r>
            <a:r>
              <a:rPr lang="pl-PL" sz="2400" dirty="0"/>
              <a:t> Bartoszewski oraz pisarka Zofia </a:t>
            </a:r>
            <a:r>
              <a:rPr lang="pl-PL" sz="2400" dirty="0" err="1"/>
              <a:t>Kossak--Szczucka</a:t>
            </a:r>
            <a:r>
              <a:rPr lang="pl-PL" sz="2400" dirty="0"/>
              <a:t>. W tej organizacji działała także Irena </a:t>
            </a:r>
            <a:r>
              <a:rPr lang="pl-PL" sz="2400" dirty="0" err="1"/>
              <a:t>Sen-dlerowa</a:t>
            </a:r>
            <a:r>
              <a:rPr lang="pl-PL" sz="2400" dirty="0"/>
              <a:t>. Przyczyniła się ona do wydostania z </a:t>
            </a:r>
            <a:r>
              <a:rPr lang="pl-PL" sz="2400" dirty="0" smtClean="0"/>
              <a:t>getta ok</a:t>
            </a:r>
            <a:r>
              <a:rPr lang="pl-PL" sz="2400" dirty="0"/>
              <a:t>. 2500 dzieci żydowskich, następnie, z </a:t>
            </a:r>
            <a:r>
              <a:rPr lang="pl-PL" sz="2400" dirty="0" smtClean="0"/>
              <a:t>fałszywymi dokumentami</a:t>
            </a:r>
            <a:r>
              <a:rPr lang="pl-PL" sz="2400" dirty="0"/>
              <a:t>, umieszczanych w prowadzonych przez siostry zakonne sierocińcach lub w polskich rodzinach.</a:t>
            </a:r>
          </a:p>
        </p:txBody>
      </p:sp>
    </p:spTree>
    <p:extLst>
      <p:ext uri="{BB962C8B-B14F-4D97-AF65-F5344CB8AC3E}">
        <p14:creationId xmlns:p14="http://schemas.microsoft.com/office/powerpoint/2010/main" xmlns="" val="18673154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5A6C91F4-74F5-F049-8123-77D097D39DE0}"/>
              </a:ext>
            </a:extLst>
          </p:cNvPr>
          <p:cNvSpPr>
            <a:spLocks noGrp="1"/>
          </p:cNvSpPr>
          <p:nvPr>
            <p:ph type="title"/>
          </p:nvPr>
        </p:nvSpPr>
        <p:spPr/>
        <p:txBody>
          <a:bodyPr/>
          <a:lstStyle/>
          <a:p>
            <a:r>
              <a:rPr lang="pl-PL"/>
              <a:t>Kary za pomoc Żydom</a:t>
            </a:r>
          </a:p>
        </p:txBody>
      </p:sp>
      <p:sp>
        <p:nvSpPr>
          <p:cNvPr id="3" name="Symbol zastępczy zawartości 2">
            <a:extLst>
              <a:ext uri="{FF2B5EF4-FFF2-40B4-BE49-F238E27FC236}">
                <a16:creationId xmlns:a16="http://schemas.microsoft.com/office/drawing/2014/main" xmlns="" id="{ED4CBA3A-6A0D-EE4A-AA99-F0A44B1AD39C}"/>
              </a:ext>
            </a:extLst>
          </p:cNvPr>
          <p:cNvSpPr>
            <a:spLocks noGrp="1"/>
          </p:cNvSpPr>
          <p:nvPr>
            <p:ph idx="1"/>
          </p:nvPr>
        </p:nvSpPr>
        <p:spPr/>
        <p:txBody>
          <a:bodyPr/>
          <a:lstStyle/>
          <a:p>
            <a:r>
              <a:rPr lang="pl-PL"/>
              <a:t>Najczęstszą karą za pomoc żydom było rozstrzelanie.</a:t>
            </a:r>
          </a:p>
        </p:txBody>
      </p:sp>
    </p:spTree>
    <p:extLst>
      <p:ext uri="{BB962C8B-B14F-4D97-AF65-F5344CB8AC3E}">
        <p14:creationId xmlns:p14="http://schemas.microsoft.com/office/powerpoint/2010/main" xmlns="" val="7846974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4554EC69-E39C-6942-96DE-92FF1DFAB5C1}"/>
              </a:ext>
            </a:extLst>
          </p:cNvPr>
          <p:cNvSpPr>
            <a:spLocks noGrp="1"/>
          </p:cNvSpPr>
          <p:nvPr>
            <p:ph type="title"/>
          </p:nvPr>
        </p:nvSpPr>
        <p:spPr/>
        <p:txBody>
          <a:bodyPr/>
          <a:lstStyle/>
          <a:p>
            <a:r>
              <a:rPr lang="pl-PL"/>
              <a:t> Rzeź wołyńska.</a:t>
            </a:r>
          </a:p>
        </p:txBody>
      </p:sp>
      <p:sp>
        <p:nvSpPr>
          <p:cNvPr id="3" name="Symbol zastępczy zawartości 2">
            <a:extLst>
              <a:ext uri="{FF2B5EF4-FFF2-40B4-BE49-F238E27FC236}">
                <a16:creationId xmlns:a16="http://schemas.microsoft.com/office/drawing/2014/main" xmlns="" id="{D2707EFF-8321-6B45-9DD3-7A87FCC37DA7}"/>
              </a:ext>
            </a:extLst>
          </p:cNvPr>
          <p:cNvSpPr>
            <a:spLocks noGrp="1"/>
          </p:cNvSpPr>
          <p:nvPr>
            <p:ph idx="1"/>
          </p:nvPr>
        </p:nvSpPr>
        <p:spPr/>
        <p:txBody>
          <a:bodyPr>
            <a:normAutofit lnSpcReduction="10000"/>
          </a:bodyPr>
          <a:lstStyle/>
          <a:p>
            <a:r>
              <a:rPr lang="pl-PL"/>
              <a:t>Podczas II wojny światowej na obszarze Wołynia i Galicji Wschodniej doszło do wybuchu konfliktu ukraińsko-polskiego. Ukraińcy w dużej części niechętnie nastawieni do władzy polskich przyjęli niemiecką okupacją z nadzieją na utworzenie własnego państwa. Niemcy jednak nie zamierzali do tego dopuści i czasami do ukraińskich nacjonalistów w tym Stepana Banderę aresztowali.</a:t>
            </a:r>
          </a:p>
          <a:p>
            <a:r>
              <a:rPr lang="pl-PL"/>
              <a:t>W ,,krwawą niedzielę”, 11 lipca 1943 roku, oddziały ukraińskie otoczyły i wymordowali ludność około 100 polskich wsi. Mordowano wszystkich starców, kobiety i dzieci często w niezwykle okrutny sposób wydarzenie to zapoczątkowało wielkie grudniowe walki  </a:t>
            </a:r>
          </a:p>
          <a:p>
            <a:pPr marL="0" indent="0">
              <a:buNone/>
            </a:pPr>
            <a:r>
              <a:rPr lang="pl-PL"/>
              <a:t>   polsko-ukraińskie.</a:t>
            </a:r>
          </a:p>
        </p:txBody>
      </p:sp>
    </p:spTree>
    <p:extLst>
      <p:ext uri="{BB962C8B-B14F-4D97-AF65-F5344CB8AC3E}">
        <p14:creationId xmlns:p14="http://schemas.microsoft.com/office/powerpoint/2010/main" xmlns="" val="30633185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C65BE670-5D1E-0947-B68D-C0DB3F834D71}"/>
              </a:ext>
            </a:extLst>
          </p:cNvPr>
          <p:cNvSpPr>
            <a:spLocks noGrp="1"/>
          </p:cNvSpPr>
          <p:nvPr>
            <p:ph idx="1"/>
          </p:nvPr>
        </p:nvSpPr>
        <p:spPr>
          <a:xfrm>
            <a:off x="152400" y="228600"/>
            <a:ext cx="10515600" cy="1828800"/>
          </a:xfrm>
        </p:spPr>
        <p:txBody>
          <a:bodyPr/>
          <a:lstStyle/>
          <a:p>
            <a:r>
              <a:rPr lang="pl-PL" dirty="0"/>
              <a:t>Czystki etniczne – zbrodnia obejmująca masowe, przymusowe usuwanie lub wypędzanie z domów mieszkańców danego terenu w celu zniszczenia grupy narodowej, etnicznej, rasowej lub religijnej.</a:t>
            </a:r>
          </a:p>
        </p:txBody>
      </p:sp>
      <p:pic>
        <p:nvPicPr>
          <p:cNvPr id="5122" name="Picture 2" descr="Rzeź wołyńska – Wikipedia, wolna encyklopedia"/>
          <p:cNvPicPr>
            <a:picLocks noChangeAspect="1" noChangeArrowheads="1"/>
          </p:cNvPicPr>
          <p:nvPr/>
        </p:nvPicPr>
        <p:blipFill>
          <a:blip r:embed="rId2" cstate="print"/>
          <a:srcRect/>
          <a:stretch>
            <a:fillRect/>
          </a:stretch>
        </p:blipFill>
        <p:spPr bwMode="auto">
          <a:xfrm>
            <a:off x="228600" y="1828800"/>
            <a:ext cx="6667500" cy="4848225"/>
          </a:xfrm>
          <a:prstGeom prst="rect">
            <a:avLst/>
          </a:prstGeom>
          <a:noFill/>
        </p:spPr>
      </p:pic>
      <p:sp>
        <p:nvSpPr>
          <p:cNvPr id="5124" name="AutoShape 4" descr="Rzeź Wołyńska na deskach teatru - wroclaw.gosc.p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5126" name="Picture 6" descr="Wołyń. Groby niezgody | Dziennik Polityczny"/>
          <p:cNvPicPr>
            <a:picLocks noChangeAspect="1" noChangeArrowheads="1"/>
          </p:cNvPicPr>
          <p:nvPr/>
        </p:nvPicPr>
        <p:blipFill>
          <a:blip r:embed="rId3" cstate="print"/>
          <a:srcRect/>
          <a:stretch>
            <a:fillRect/>
          </a:stretch>
        </p:blipFill>
        <p:spPr bwMode="auto">
          <a:xfrm>
            <a:off x="7162800" y="2286000"/>
            <a:ext cx="4572000" cy="3429001"/>
          </a:xfrm>
          <a:prstGeom prst="rect">
            <a:avLst/>
          </a:prstGeom>
          <a:noFill/>
        </p:spPr>
      </p:pic>
    </p:spTree>
    <p:extLst>
      <p:ext uri="{BB962C8B-B14F-4D97-AF65-F5344CB8AC3E}">
        <p14:creationId xmlns:p14="http://schemas.microsoft.com/office/powerpoint/2010/main" xmlns="" val="35040766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058F4202-DF6E-0F4A-B341-9EE65695231B}"/>
              </a:ext>
            </a:extLst>
          </p:cNvPr>
          <p:cNvSpPr>
            <a:spLocks noGrp="1"/>
          </p:cNvSpPr>
          <p:nvPr>
            <p:ph type="title"/>
          </p:nvPr>
        </p:nvSpPr>
        <p:spPr/>
        <p:txBody>
          <a:bodyPr/>
          <a:lstStyle/>
          <a:p>
            <a:r>
              <a:rPr lang="pl-PL"/>
              <a:t>Oddział polskiej samoobrony w Wołyniu</a:t>
            </a:r>
          </a:p>
        </p:txBody>
      </p:sp>
      <p:pic>
        <p:nvPicPr>
          <p:cNvPr id="4" name="Obraz 4">
            <a:extLst>
              <a:ext uri="{FF2B5EF4-FFF2-40B4-BE49-F238E27FC236}">
                <a16:creationId xmlns:a16="http://schemas.microsoft.com/office/drawing/2014/main" xmlns="" id="{4A333D58-4F97-4D47-A169-A633436D3E01}"/>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745547" y="1825625"/>
            <a:ext cx="4700905" cy="4351338"/>
          </a:xfrm>
        </p:spPr>
      </p:pic>
    </p:spTree>
    <p:extLst>
      <p:ext uri="{BB962C8B-B14F-4D97-AF65-F5344CB8AC3E}">
        <p14:creationId xmlns:p14="http://schemas.microsoft.com/office/powerpoint/2010/main" xmlns="" val="6341280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49E41D24-AE0B-C14D-853E-EEECCD5F0577}"/>
              </a:ext>
            </a:extLst>
          </p:cNvPr>
          <p:cNvSpPr>
            <a:spLocks noGrp="1"/>
          </p:cNvSpPr>
          <p:nvPr>
            <p:ph type="ctrTitle"/>
          </p:nvPr>
        </p:nvSpPr>
        <p:spPr/>
        <p:txBody>
          <a:bodyPr/>
          <a:lstStyle/>
          <a:p>
            <a:r>
              <a:rPr lang="pl-PL"/>
              <a:t>Dziękuję za oglądanie</a:t>
            </a:r>
          </a:p>
        </p:txBody>
      </p:sp>
      <p:sp>
        <p:nvSpPr>
          <p:cNvPr id="3" name="Symbol zastępczy zawartości 2">
            <a:extLst>
              <a:ext uri="{FF2B5EF4-FFF2-40B4-BE49-F238E27FC236}">
                <a16:creationId xmlns:a16="http://schemas.microsoft.com/office/drawing/2014/main" xmlns="" id="{EF0FA049-ECC6-BD43-9DB6-72532E4330AB}"/>
              </a:ext>
            </a:extLst>
          </p:cNvPr>
          <p:cNvSpPr>
            <a:spLocks noGrp="1"/>
          </p:cNvSpPr>
          <p:nvPr>
            <p:ph type="subTitle" idx="1"/>
          </p:nvPr>
        </p:nvSpPr>
        <p:spPr/>
        <p:txBody>
          <a:bodyPr/>
          <a:lstStyle/>
          <a:p>
            <a:r>
              <a:rPr lang="pl-PL"/>
              <a:t>Autor:Krystian Chomiuk </a:t>
            </a:r>
          </a:p>
        </p:txBody>
      </p:sp>
    </p:spTree>
    <p:extLst>
      <p:ext uri="{BB962C8B-B14F-4D97-AF65-F5344CB8AC3E}">
        <p14:creationId xmlns:p14="http://schemas.microsoft.com/office/powerpoint/2010/main" xmlns="" val="1297912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5"/>
            <a:ext cx="10515600" cy="5197475"/>
          </a:xfrm>
        </p:spPr>
        <p:txBody>
          <a:bodyPr>
            <a:normAutofit/>
          </a:bodyPr>
          <a:lstStyle/>
          <a:p>
            <a:r>
              <a:rPr lang="pl-PL" dirty="0" smtClean="0"/>
              <a:t>Działania okupantów:</a:t>
            </a:r>
            <a:br>
              <a:rPr lang="pl-PL" dirty="0" smtClean="0"/>
            </a:br>
            <a:r>
              <a:rPr lang="pl-PL" dirty="0" smtClean="0"/>
              <a:t>- przeciwko elitom kulturalnym</a:t>
            </a:r>
            <a:br>
              <a:rPr lang="pl-PL" dirty="0" smtClean="0"/>
            </a:br>
            <a:r>
              <a:rPr lang="pl-PL" dirty="0" smtClean="0"/>
              <a:t>- terroryzowanie i zastraszanie</a:t>
            </a:r>
            <a:br>
              <a:rPr lang="pl-PL" dirty="0" smtClean="0"/>
            </a:br>
            <a:r>
              <a:rPr lang="pl-PL" dirty="0" smtClean="0"/>
              <a:t>- wysiedlanie </a:t>
            </a:r>
            <a:br>
              <a:rPr lang="pl-PL" dirty="0" smtClean="0"/>
            </a:br>
            <a:r>
              <a:rPr lang="pl-PL" dirty="0" smtClean="0"/>
              <a:t>- sprowadzanie kolonistów</a:t>
            </a:r>
            <a:br>
              <a:rPr lang="pl-PL" dirty="0" smtClean="0"/>
            </a:br>
            <a:r>
              <a:rPr lang="pl-PL" dirty="0" smtClean="0"/>
              <a:t>- konfiskata majątków</a:t>
            </a:r>
            <a:br>
              <a:rPr lang="pl-PL" dirty="0" smtClean="0"/>
            </a:br>
            <a:r>
              <a:rPr lang="pl-PL" dirty="0" smtClean="0"/>
              <a:t>- racjonowanie żywności</a:t>
            </a:r>
            <a:endParaRPr lang="pl-PL" dirty="0"/>
          </a:p>
        </p:txBody>
      </p:sp>
      <p:pic>
        <p:nvPicPr>
          <p:cNvPr id="37890" name="Picture 2" descr="Akcja AB – Wikicytaty"/>
          <p:cNvPicPr>
            <a:picLocks noChangeAspect="1" noChangeArrowheads="1"/>
          </p:cNvPicPr>
          <p:nvPr/>
        </p:nvPicPr>
        <p:blipFill>
          <a:blip r:embed="rId2" cstate="print"/>
          <a:srcRect/>
          <a:stretch>
            <a:fillRect/>
          </a:stretch>
        </p:blipFill>
        <p:spPr bwMode="auto">
          <a:xfrm>
            <a:off x="8229600" y="0"/>
            <a:ext cx="3410712" cy="2368550"/>
          </a:xfrm>
          <a:prstGeom prst="rect">
            <a:avLst/>
          </a:prstGeom>
          <a:noFill/>
        </p:spPr>
      </p:pic>
      <p:pic>
        <p:nvPicPr>
          <p:cNvPr id="37892" name="Picture 4" descr="Aktion Saybusch&quot;: Niemcy wysiedlili 50 tysięcy Polaków - Mobilna INTERIA w  INTERIA.PL"/>
          <p:cNvPicPr>
            <a:picLocks noChangeAspect="1" noChangeArrowheads="1"/>
          </p:cNvPicPr>
          <p:nvPr/>
        </p:nvPicPr>
        <p:blipFill>
          <a:blip r:embed="rId3" cstate="print"/>
          <a:srcRect/>
          <a:stretch>
            <a:fillRect/>
          </a:stretch>
        </p:blipFill>
        <p:spPr bwMode="auto">
          <a:xfrm>
            <a:off x="8229600" y="2438399"/>
            <a:ext cx="3429000" cy="2408529"/>
          </a:xfrm>
          <a:prstGeom prst="rect">
            <a:avLst/>
          </a:prstGeom>
          <a:noFill/>
        </p:spPr>
      </p:pic>
      <p:pic>
        <p:nvPicPr>
          <p:cNvPr id="37894" name="Picture 6" descr="Generalne Gubernatorstwo - Wikiwand"/>
          <p:cNvPicPr>
            <a:picLocks noChangeAspect="1" noChangeArrowheads="1"/>
          </p:cNvPicPr>
          <p:nvPr/>
        </p:nvPicPr>
        <p:blipFill>
          <a:blip r:embed="rId4" cstate="print"/>
          <a:srcRect/>
          <a:stretch>
            <a:fillRect/>
          </a:stretch>
        </p:blipFill>
        <p:spPr bwMode="auto">
          <a:xfrm>
            <a:off x="7162800" y="4419600"/>
            <a:ext cx="2211134" cy="227304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Generalny Plan Wschód</a:t>
            </a:r>
            <a:endParaRPr lang="pl-PL" dirty="0"/>
          </a:p>
        </p:txBody>
      </p:sp>
      <p:pic>
        <p:nvPicPr>
          <p:cNvPr id="38914" name="Picture 2" descr="Generalny Plan Wschodni – Wikipedia, wolna encyklopedia"/>
          <p:cNvPicPr>
            <a:picLocks noChangeAspect="1" noChangeArrowheads="1"/>
          </p:cNvPicPr>
          <p:nvPr/>
        </p:nvPicPr>
        <p:blipFill>
          <a:blip r:embed="rId2" cstate="print"/>
          <a:srcRect/>
          <a:stretch>
            <a:fillRect/>
          </a:stretch>
        </p:blipFill>
        <p:spPr bwMode="auto">
          <a:xfrm>
            <a:off x="1066800" y="1600200"/>
            <a:ext cx="3352800" cy="2302256"/>
          </a:xfrm>
          <a:prstGeom prst="rect">
            <a:avLst/>
          </a:prstGeom>
          <a:noFill/>
        </p:spPr>
      </p:pic>
      <p:pic>
        <p:nvPicPr>
          <p:cNvPr id="38916" name="Picture 4" descr="Generalny Plan Wschodni – Demotywatory.pl"/>
          <p:cNvPicPr>
            <a:picLocks noChangeAspect="1" noChangeArrowheads="1"/>
          </p:cNvPicPr>
          <p:nvPr/>
        </p:nvPicPr>
        <p:blipFill>
          <a:blip r:embed="rId3" cstate="print"/>
          <a:srcRect/>
          <a:stretch>
            <a:fillRect/>
          </a:stretch>
        </p:blipFill>
        <p:spPr bwMode="auto">
          <a:xfrm>
            <a:off x="7162799" y="152400"/>
            <a:ext cx="4294143" cy="6477000"/>
          </a:xfrm>
          <a:prstGeom prst="rect">
            <a:avLst/>
          </a:prstGeom>
          <a:noFill/>
        </p:spPr>
      </p:pic>
      <p:pic>
        <p:nvPicPr>
          <p:cNvPr id="38918" name="Picture 6" descr="Generalny plan wschodni - Najnowsze informacje - WP Opinie"/>
          <p:cNvPicPr>
            <a:picLocks noChangeAspect="1" noChangeArrowheads="1"/>
          </p:cNvPicPr>
          <p:nvPr/>
        </p:nvPicPr>
        <p:blipFill>
          <a:blip r:embed="rId4" cstate="print"/>
          <a:srcRect/>
          <a:stretch>
            <a:fillRect/>
          </a:stretch>
        </p:blipFill>
        <p:spPr bwMode="auto">
          <a:xfrm>
            <a:off x="1066800" y="4038599"/>
            <a:ext cx="4343400" cy="2538351"/>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5"/>
            <a:ext cx="10515600" cy="3063875"/>
          </a:xfrm>
        </p:spPr>
        <p:txBody>
          <a:bodyPr>
            <a:normAutofit fontScale="90000"/>
          </a:bodyPr>
          <a:lstStyle/>
          <a:p>
            <a:r>
              <a:rPr lang="pl-PL" sz="3600" dirty="0" smtClean="0"/>
              <a:t>Obniżeniu uległy płace, a rolnikom </a:t>
            </a:r>
            <a:r>
              <a:rPr lang="pl-PL" sz="3600" dirty="0" smtClean="0"/>
              <a:t>narzucono kontyngenty </a:t>
            </a:r>
            <a:r>
              <a:rPr lang="pl-PL" sz="3600" dirty="0" smtClean="0"/>
              <a:t>- czyli obowiązek dostarczania </a:t>
            </a:r>
            <a:r>
              <a:rPr lang="pl-PL" sz="3600" dirty="0" smtClean="0"/>
              <a:t>artykułów </a:t>
            </a:r>
            <a:r>
              <a:rPr lang="pl-PL" sz="3600" dirty="0" smtClean="0"/>
              <a:t>rolnych po zaniżonych cenach. Charakterystycznym zjawiskiem stał się czarny rynek, gdzie </a:t>
            </a:r>
            <a:r>
              <a:rPr lang="pl-PL" sz="3600" dirty="0" smtClean="0"/>
              <a:t>za wysokie </a:t>
            </a:r>
            <a:r>
              <a:rPr lang="pl-PL" sz="3600" dirty="0" smtClean="0"/>
              <a:t>ceny można było kupić potrzebne produkty</a:t>
            </a:r>
            <a:r>
              <a:rPr lang="pl-PL" sz="3600" dirty="0" smtClean="0"/>
              <a:t>. Jednak </a:t>
            </a:r>
            <a:r>
              <a:rPr lang="pl-PL" sz="3600" dirty="0" smtClean="0"/>
              <a:t>nielegalny handel był karany śmiercią.</a:t>
            </a:r>
            <a:r>
              <a:rPr lang="pl-PL" dirty="0" smtClean="0"/>
              <a:t/>
            </a:r>
            <a:br>
              <a:rPr lang="pl-PL" dirty="0" smtClean="0"/>
            </a:br>
            <a:endParaRPr lang="pl-PL" dirty="0"/>
          </a:p>
        </p:txBody>
      </p:sp>
      <p:pic>
        <p:nvPicPr>
          <p:cNvPr id="39938" name="Picture 2" descr="Spis fotografii"/>
          <p:cNvPicPr>
            <a:picLocks noChangeAspect="1" noChangeArrowheads="1"/>
          </p:cNvPicPr>
          <p:nvPr/>
        </p:nvPicPr>
        <p:blipFill>
          <a:blip r:embed="rId2" cstate="print"/>
          <a:srcRect/>
          <a:stretch>
            <a:fillRect/>
          </a:stretch>
        </p:blipFill>
        <p:spPr bwMode="auto">
          <a:xfrm>
            <a:off x="0" y="2895600"/>
            <a:ext cx="5415389" cy="3475038"/>
          </a:xfrm>
          <a:prstGeom prst="rect">
            <a:avLst/>
          </a:prstGeom>
          <a:noFill/>
        </p:spPr>
      </p:pic>
      <p:pic>
        <p:nvPicPr>
          <p:cNvPr id="39940" name="Picture 4" descr="historiomat: czarny rynek podczas okupacji - historiomat: czarny rynek  podczas okupacji - Historiomat - Wiedza - HISTORIA: POSZUKAJ"/>
          <p:cNvPicPr>
            <a:picLocks noChangeAspect="1" noChangeArrowheads="1"/>
          </p:cNvPicPr>
          <p:nvPr/>
        </p:nvPicPr>
        <p:blipFill>
          <a:blip r:embed="rId3" cstate="print"/>
          <a:srcRect/>
          <a:stretch>
            <a:fillRect/>
          </a:stretch>
        </p:blipFill>
        <p:spPr bwMode="auto">
          <a:xfrm>
            <a:off x="6096000" y="3054428"/>
            <a:ext cx="5451475" cy="3803572"/>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13D7DADC-AFE0-4642-9C7A-313DCB455D0F}"/>
              </a:ext>
            </a:extLst>
          </p:cNvPr>
          <p:cNvSpPr>
            <a:spLocks noGrp="1"/>
          </p:cNvSpPr>
          <p:nvPr>
            <p:ph type="title"/>
          </p:nvPr>
        </p:nvSpPr>
        <p:spPr/>
        <p:txBody>
          <a:bodyPr/>
          <a:lstStyle/>
          <a:p>
            <a:r>
              <a:rPr lang="pl-PL"/>
              <a:t>Niemiecki Terror</a:t>
            </a:r>
          </a:p>
        </p:txBody>
      </p:sp>
      <p:sp>
        <p:nvSpPr>
          <p:cNvPr id="3" name="Symbol zastępczy zawartości 2">
            <a:extLst>
              <a:ext uri="{FF2B5EF4-FFF2-40B4-BE49-F238E27FC236}">
                <a16:creationId xmlns:a16="http://schemas.microsoft.com/office/drawing/2014/main" xmlns="" id="{D2EF6F29-2CE2-4647-8EFC-7FCDEECB949E}"/>
              </a:ext>
            </a:extLst>
          </p:cNvPr>
          <p:cNvSpPr>
            <a:spLocks noGrp="1"/>
          </p:cNvSpPr>
          <p:nvPr>
            <p:ph idx="1"/>
          </p:nvPr>
        </p:nvSpPr>
        <p:spPr/>
        <p:txBody>
          <a:bodyPr/>
          <a:lstStyle/>
          <a:p>
            <a:r>
              <a:rPr lang="pl-PL"/>
              <a:t>Niemcy byli bardzo surowi dla Polaków. Pod ich okupacją podjęte były następujące działania m.in:</a:t>
            </a:r>
          </a:p>
          <a:p>
            <a:r>
              <a:rPr lang="pl-PL"/>
              <a:t>-uliczne łapanki</a:t>
            </a:r>
          </a:p>
          <a:p>
            <a:r>
              <a:rPr lang="pl-PL"/>
              <a:t>-germanizacja </a:t>
            </a:r>
          </a:p>
          <a:p>
            <a:r>
              <a:rPr lang="pl-PL"/>
              <a:t>-holokaust</a:t>
            </a:r>
          </a:p>
          <a:p>
            <a:r>
              <a:rPr lang="pl-PL"/>
              <a:t>-podział ziem Polskich </a:t>
            </a:r>
          </a:p>
          <a:p>
            <a:r>
              <a:rPr lang="pl-PL"/>
              <a:t>-przymusowe prace i wywozy do Niemiec.</a:t>
            </a:r>
          </a:p>
        </p:txBody>
      </p:sp>
    </p:spTree>
    <p:extLst>
      <p:ext uri="{BB962C8B-B14F-4D97-AF65-F5344CB8AC3E}">
        <p14:creationId xmlns:p14="http://schemas.microsoft.com/office/powerpoint/2010/main" xmlns="" val="717016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0047C7D5-0812-D441-840E-6593767739B6}"/>
              </a:ext>
            </a:extLst>
          </p:cNvPr>
          <p:cNvSpPr>
            <a:spLocks noGrp="1"/>
          </p:cNvSpPr>
          <p:nvPr>
            <p:ph type="title"/>
          </p:nvPr>
        </p:nvSpPr>
        <p:spPr>
          <a:xfrm>
            <a:off x="839788" y="457200"/>
            <a:ext cx="10590212" cy="838200"/>
          </a:xfrm>
        </p:spPr>
        <p:txBody>
          <a:bodyPr>
            <a:normAutofit fontScale="90000"/>
          </a:bodyPr>
          <a:lstStyle/>
          <a:p>
            <a:r>
              <a:rPr lang="pl-PL" dirty="0" smtClean="0"/>
              <a:t/>
            </a:r>
            <a:br>
              <a:rPr lang="pl-PL" dirty="0" smtClean="0"/>
            </a:br>
            <a:r>
              <a:rPr lang="pl-PL" b="1" dirty="0" smtClean="0"/>
              <a:t>Niszczenie i wywożenie pomników kultury i historii - wynaradawianie</a:t>
            </a:r>
            <a:br>
              <a:rPr lang="pl-PL" b="1" dirty="0" smtClean="0"/>
            </a:br>
            <a:endParaRPr lang="pl-PL" dirty="0"/>
          </a:p>
        </p:txBody>
      </p:sp>
      <p:pic>
        <p:nvPicPr>
          <p:cNvPr id="5" name="Obraz 5">
            <a:extLst>
              <a:ext uri="{FF2B5EF4-FFF2-40B4-BE49-F238E27FC236}">
                <a16:creationId xmlns:a16="http://schemas.microsoft.com/office/drawing/2014/main" xmlns="" id="{88E16D65-0609-2347-81DB-600E27A78005}"/>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733800" y="990600"/>
            <a:ext cx="3811588" cy="2022517"/>
          </a:xfrm>
        </p:spPr>
      </p:pic>
      <p:sp>
        <p:nvSpPr>
          <p:cNvPr id="4" name="Symbol zastępczy tekstu 3">
            <a:extLst>
              <a:ext uri="{FF2B5EF4-FFF2-40B4-BE49-F238E27FC236}">
                <a16:creationId xmlns:a16="http://schemas.microsoft.com/office/drawing/2014/main" xmlns="" id="{D12F5870-33E9-3D47-8C60-D65A8E02DA30}"/>
              </a:ext>
            </a:extLst>
          </p:cNvPr>
          <p:cNvSpPr>
            <a:spLocks noGrp="1"/>
          </p:cNvSpPr>
          <p:nvPr>
            <p:ph type="body" sz="half" idx="2"/>
          </p:nvPr>
        </p:nvSpPr>
        <p:spPr>
          <a:xfrm>
            <a:off x="457201" y="1066800"/>
            <a:ext cx="3352800" cy="3581400"/>
          </a:xfrm>
        </p:spPr>
        <p:txBody>
          <a:bodyPr>
            <a:normAutofit/>
          </a:bodyPr>
          <a:lstStyle/>
          <a:p>
            <a:r>
              <a:rPr lang="pl-PL" dirty="0"/>
              <a:t>Pomnik Chopina z warszawskich Łazienek został w 1940 roku w wysadzony w powietrze przez Niemców</a:t>
            </a:r>
            <a:r>
              <a:rPr lang="pl-PL" dirty="0" smtClean="0"/>
              <a:t>.</a:t>
            </a:r>
          </a:p>
          <a:p>
            <a:endParaRPr lang="pl-PL" dirty="0" smtClean="0"/>
          </a:p>
          <a:p>
            <a:endParaRPr lang="pl-PL" dirty="0" smtClean="0"/>
          </a:p>
          <a:p>
            <a:endParaRPr lang="pl-PL" dirty="0" smtClean="0"/>
          </a:p>
          <a:p>
            <a:r>
              <a:rPr lang="pl-PL" dirty="0" smtClean="0"/>
              <a:t>Wywiezione dzieła np. </a:t>
            </a:r>
            <a:endParaRPr lang="pl-PL" dirty="0"/>
          </a:p>
        </p:txBody>
      </p:sp>
      <p:pic>
        <p:nvPicPr>
          <p:cNvPr id="22530" name="Picture 2" descr="Rosjanie twierdzą, że to oni pokonali Niemców pod Grunwaldem [+VIDEO] »  Kresy"/>
          <p:cNvPicPr>
            <a:picLocks noChangeAspect="1" noChangeArrowheads="1"/>
          </p:cNvPicPr>
          <p:nvPr/>
        </p:nvPicPr>
        <p:blipFill>
          <a:blip r:embed="rId3" cstate="print"/>
          <a:srcRect/>
          <a:stretch>
            <a:fillRect/>
          </a:stretch>
        </p:blipFill>
        <p:spPr bwMode="auto">
          <a:xfrm>
            <a:off x="3733800" y="3200400"/>
            <a:ext cx="4075271" cy="1752600"/>
          </a:xfrm>
          <a:prstGeom prst="rect">
            <a:avLst/>
          </a:prstGeom>
          <a:noFill/>
        </p:spPr>
      </p:pic>
      <p:pic>
        <p:nvPicPr>
          <p:cNvPr id="22532" name="Picture 4" descr="Ołtarz Wita Stwosza, Kościół Mariacki w Krakowie | zdjęcia, fotografie  architektury"/>
          <p:cNvPicPr>
            <a:picLocks noChangeAspect="1" noChangeArrowheads="1"/>
          </p:cNvPicPr>
          <p:nvPr/>
        </p:nvPicPr>
        <p:blipFill>
          <a:blip r:embed="rId4" cstate="print"/>
          <a:srcRect/>
          <a:stretch>
            <a:fillRect/>
          </a:stretch>
        </p:blipFill>
        <p:spPr bwMode="auto">
          <a:xfrm>
            <a:off x="4343400" y="5097946"/>
            <a:ext cx="2359025" cy="1760054"/>
          </a:xfrm>
          <a:prstGeom prst="rect">
            <a:avLst/>
          </a:prstGeom>
          <a:noFill/>
        </p:spPr>
      </p:pic>
    </p:spTree>
    <p:extLst>
      <p:ext uri="{BB962C8B-B14F-4D97-AF65-F5344CB8AC3E}">
        <p14:creationId xmlns:p14="http://schemas.microsoft.com/office/powerpoint/2010/main" xmlns="" val="3613431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92A4DD8D-E96A-1B4B-A44D-E04A7E9BB9E3}"/>
              </a:ext>
            </a:extLst>
          </p:cNvPr>
          <p:cNvSpPr>
            <a:spLocks noGrp="1"/>
          </p:cNvSpPr>
          <p:nvPr>
            <p:ph type="title"/>
          </p:nvPr>
        </p:nvSpPr>
        <p:spPr/>
        <p:txBody>
          <a:bodyPr/>
          <a:lstStyle/>
          <a:p>
            <a:r>
              <a:rPr lang="pl-PL" dirty="0"/>
              <a:t>Walka z </a:t>
            </a:r>
            <a:r>
              <a:rPr lang="pl-PL" dirty="0" smtClean="0"/>
              <a:t>Polakami.</a:t>
            </a:r>
            <a:endParaRPr lang="pl-PL" dirty="0"/>
          </a:p>
        </p:txBody>
      </p:sp>
      <p:sp>
        <p:nvSpPr>
          <p:cNvPr id="3" name="Symbol zastępczy zawartości 2">
            <a:extLst>
              <a:ext uri="{FF2B5EF4-FFF2-40B4-BE49-F238E27FC236}">
                <a16:creationId xmlns:a16="http://schemas.microsoft.com/office/drawing/2014/main" xmlns="" id="{5BC404D4-8C56-004C-9E11-8F7BF389749A}"/>
              </a:ext>
            </a:extLst>
          </p:cNvPr>
          <p:cNvSpPr>
            <a:spLocks noGrp="1"/>
          </p:cNvSpPr>
          <p:nvPr>
            <p:ph idx="1"/>
          </p:nvPr>
        </p:nvSpPr>
        <p:spPr/>
        <p:txBody>
          <a:bodyPr>
            <a:normAutofit/>
          </a:bodyPr>
          <a:lstStyle/>
          <a:p>
            <a:r>
              <a:rPr lang="pl-PL" dirty="0" smtClean="0"/>
              <a:t>Narzędziem </a:t>
            </a:r>
            <a:r>
              <a:rPr lang="pl-PL" dirty="0"/>
              <a:t>niemieckiego terroru była tajna policja - Gestapo. Jej bezwzględne działania sprawiały, że ludność żyła w ciągłym zagrożeniu. </a:t>
            </a:r>
            <a:r>
              <a:rPr lang="pl-PL" dirty="0" smtClean="0"/>
              <a:t>Na ulicach </a:t>
            </a:r>
            <a:r>
              <a:rPr lang="pl-PL" dirty="0"/>
              <a:t>prowadzono </a:t>
            </a:r>
            <a:r>
              <a:rPr lang="pl-PL" b="1" dirty="0"/>
              <a:t>łapanki</a:t>
            </a:r>
            <a:r>
              <a:rPr lang="pl-PL" dirty="0"/>
              <a:t>, podczas </a:t>
            </a:r>
            <a:r>
              <a:rPr lang="pl-PL" dirty="0" smtClean="0"/>
              <a:t>których przypadkowo </a:t>
            </a:r>
            <a:r>
              <a:rPr lang="pl-PL" dirty="0"/>
              <a:t>zatrzymanym osobom </a:t>
            </a:r>
            <a:r>
              <a:rPr lang="pl-PL" dirty="0" smtClean="0"/>
              <a:t>sprawdzano dokumenty</a:t>
            </a:r>
            <a:r>
              <a:rPr lang="pl-PL" dirty="0"/>
              <a:t>, a podejrzanych kierowano </a:t>
            </a:r>
            <a:r>
              <a:rPr lang="pl-PL" b="1" dirty="0"/>
              <a:t>do aresztów</a:t>
            </a:r>
            <a:r>
              <a:rPr lang="pl-PL" dirty="0"/>
              <a:t>. Przetrzymywano tam i </a:t>
            </a:r>
            <a:r>
              <a:rPr lang="pl-PL" b="1" dirty="0"/>
              <a:t>torturowano</a:t>
            </a:r>
            <a:r>
              <a:rPr lang="pl-PL" dirty="0"/>
              <a:t> </a:t>
            </a:r>
            <a:r>
              <a:rPr lang="pl-PL" dirty="0" smtClean="0"/>
              <a:t>tysiące Polaków</a:t>
            </a:r>
            <a:r>
              <a:rPr lang="pl-PL" dirty="0"/>
              <a:t>. Po przesłuchaniach część więźniów </a:t>
            </a:r>
            <a:r>
              <a:rPr lang="pl-PL" b="1" dirty="0"/>
              <a:t>mordowano</a:t>
            </a:r>
            <a:r>
              <a:rPr lang="pl-PL" dirty="0"/>
              <a:t>, a pozostałych wysyłano </a:t>
            </a:r>
            <a:r>
              <a:rPr lang="pl-PL" b="1" dirty="0"/>
              <a:t>do obozów koncentracyjnych</a:t>
            </a:r>
            <a:r>
              <a:rPr lang="pl-PL" dirty="0"/>
              <a:t>. Tam ludzie byli </a:t>
            </a:r>
            <a:r>
              <a:rPr lang="pl-PL" dirty="0" smtClean="0"/>
              <a:t>wykorzystywani do </a:t>
            </a:r>
            <a:r>
              <a:rPr lang="pl-PL" b="1" dirty="0"/>
              <a:t>niewolniczej pracy</a:t>
            </a:r>
            <a:r>
              <a:rPr lang="pl-PL" dirty="0"/>
              <a:t>, bici, </a:t>
            </a:r>
            <a:r>
              <a:rPr lang="pl-PL" b="1" dirty="0"/>
              <a:t>głodzeni</a:t>
            </a:r>
            <a:r>
              <a:rPr lang="pl-PL" dirty="0"/>
              <a:t> i </a:t>
            </a:r>
            <a:r>
              <a:rPr lang="pl-PL" dirty="0" err="1"/>
              <a:t>mordowani.Część</a:t>
            </a:r>
            <a:r>
              <a:rPr lang="pl-PL" dirty="0"/>
              <a:t> aresztowanych wysyłano też na </a:t>
            </a:r>
            <a:r>
              <a:rPr lang="pl-PL" b="1" dirty="0" smtClean="0"/>
              <a:t>przymusowe roboty </a:t>
            </a:r>
            <a:r>
              <a:rPr lang="pl-PL" dirty="0"/>
              <a:t>do Niemiec, gdzie pracowali w </a:t>
            </a:r>
            <a:r>
              <a:rPr lang="pl-PL" dirty="0" smtClean="0"/>
              <a:t>rolnictwie lub </a:t>
            </a:r>
            <a:r>
              <a:rPr lang="pl-PL" dirty="0"/>
              <a:t>przemyśle.</a:t>
            </a:r>
          </a:p>
        </p:txBody>
      </p:sp>
    </p:spTree>
    <p:extLst>
      <p:ext uri="{BB962C8B-B14F-4D97-AF65-F5344CB8AC3E}">
        <p14:creationId xmlns:p14="http://schemas.microsoft.com/office/powerpoint/2010/main" xmlns="" val="124444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Wykrywanie działań ZWZ , AK, Szarych Szeregów</a:t>
            </a:r>
            <a:endParaRPr lang="pl-PL" dirty="0"/>
          </a:p>
        </p:txBody>
      </p:sp>
      <p:pic>
        <p:nvPicPr>
          <p:cNvPr id="41986" name="Picture 2" descr="O bohaterach Kamieni na szaniec - PDF Darmowe pobieranie"/>
          <p:cNvPicPr>
            <a:picLocks noChangeAspect="1" noChangeArrowheads="1"/>
          </p:cNvPicPr>
          <p:nvPr/>
        </p:nvPicPr>
        <p:blipFill>
          <a:blip r:embed="rId2" cstate="print"/>
          <a:srcRect/>
          <a:stretch>
            <a:fillRect/>
          </a:stretch>
        </p:blipFill>
        <p:spPr bwMode="auto">
          <a:xfrm>
            <a:off x="152400" y="1752600"/>
            <a:ext cx="5529634" cy="4060825"/>
          </a:xfrm>
          <a:prstGeom prst="rect">
            <a:avLst/>
          </a:prstGeom>
          <a:noFill/>
        </p:spPr>
      </p:pic>
      <p:pic>
        <p:nvPicPr>
          <p:cNvPr id="41988" name="Picture 4" descr="Alek, Rudy i Zośka – Demotywatory.pl"/>
          <p:cNvPicPr>
            <a:picLocks noChangeAspect="1" noChangeArrowheads="1"/>
          </p:cNvPicPr>
          <p:nvPr/>
        </p:nvPicPr>
        <p:blipFill>
          <a:blip r:embed="rId3" cstate="print"/>
          <a:srcRect/>
          <a:stretch>
            <a:fillRect/>
          </a:stretch>
        </p:blipFill>
        <p:spPr bwMode="auto">
          <a:xfrm>
            <a:off x="5943600" y="1219200"/>
            <a:ext cx="5715000" cy="4333875"/>
          </a:xfrm>
          <a:prstGeom prst="rect">
            <a:avLst/>
          </a:prstGeom>
          <a:noFill/>
        </p:spPr>
      </p:pic>
    </p:spTree>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1013</Words>
  <Application>Microsoft Office PowerPoint</Application>
  <PresentationFormat>Niestandardowy</PresentationFormat>
  <Paragraphs>54</Paragraphs>
  <Slides>27</Slides>
  <Notes>0</Notes>
  <HiddenSlides>0</HiddenSlides>
  <MMClips>0</MMClips>
  <ScaleCrop>false</ScaleCrop>
  <HeadingPairs>
    <vt:vector size="4" baseType="variant">
      <vt:variant>
        <vt:lpstr>Motyw</vt:lpstr>
      </vt:variant>
      <vt:variant>
        <vt:i4>1</vt:i4>
      </vt:variant>
      <vt:variant>
        <vt:lpstr>Tytuły slajdów</vt:lpstr>
      </vt:variant>
      <vt:variant>
        <vt:i4>27</vt:i4>
      </vt:variant>
    </vt:vector>
  </HeadingPairs>
  <TitlesOfParts>
    <vt:vector size="28" baseType="lpstr">
      <vt:lpstr>Motyw pakietu Office</vt:lpstr>
      <vt:lpstr> Społeczeństwo polskie pod okupacją</vt:lpstr>
      <vt:lpstr>Slajd 2</vt:lpstr>
      <vt:lpstr>Działania okupantów: - przeciwko elitom kulturalnym - terroryzowanie i zastraszanie - wysiedlanie  - sprowadzanie kolonistów - konfiskata majątków - racjonowanie żywności</vt:lpstr>
      <vt:lpstr>Generalny Plan Wschód</vt:lpstr>
      <vt:lpstr>Obniżeniu uległy płace, a rolnikom narzucono kontyngenty - czyli obowiązek dostarczania artykułów rolnych po zaniżonych cenach. Charakterystycznym zjawiskiem stał się czarny rynek, gdzie za wysokie ceny można było kupić potrzebne produkty. Jednak nielegalny handel był karany śmiercią. </vt:lpstr>
      <vt:lpstr>Niemiecki Terror</vt:lpstr>
      <vt:lpstr> Niszczenie i wywożenie pomników kultury i historii - wynaradawianie </vt:lpstr>
      <vt:lpstr>Walka z Polakami.</vt:lpstr>
      <vt:lpstr>Wykrywanie działań ZWZ , AK, Szarych Szeregów</vt:lpstr>
      <vt:lpstr>Postawa Polaków wobec okupacji.</vt:lpstr>
      <vt:lpstr>Tragedia Zamojszczyzny</vt:lpstr>
      <vt:lpstr>Slajd 12</vt:lpstr>
      <vt:lpstr>Oddział niemiecki podczas przeprowadzania przymusowego wysiedlenia ludności jednej ze wśi na Zamojszczyźnie.</vt:lpstr>
      <vt:lpstr>Powstanie w getcie warszawskim</vt:lpstr>
      <vt:lpstr>Obraz powstania w getcie warszawskim </vt:lpstr>
      <vt:lpstr>Ludność żydowska wyprowadzana z płonącego likwidowanego Getta.</vt:lpstr>
      <vt:lpstr>Powstańcy ŻOB schwytani przez Niemców.</vt:lpstr>
      <vt:lpstr>Selekcja więźniów</vt:lpstr>
      <vt:lpstr>Zagłada polskich żydów</vt:lpstr>
      <vt:lpstr>Irena Sendlerowa    Rodzina Ulmów </vt:lpstr>
      <vt:lpstr>Jedna z rodzin, która pomagała żydom.</vt:lpstr>
      <vt:lpstr>Polacy wobec Holokaustu</vt:lpstr>
      <vt:lpstr>Kary za pomoc Żydom</vt:lpstr>
      <vt:lpstr> Rzeź wołyńska.</vt:lpstr>
      <vt:lpstr>Slajd 25</vt:lpstr>
      <vt:lpstr>Oddział polskiej samoobrony w Wołyniu</vt:lpstr>
      <vt:lpstr>Dziękuję za oglądanie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Społeczeństwo polskie pod okupacją</dc:title>
  <dc:creator>Nieznany użytkownik</dc:creator>
  <cp:lastModifiedBy>User</cp:lastModifiedBy>
  <cp:revision>3</cp:revision>
  <dcterms:created xsi:type="dcterms:W3CDTF">2020-11-08T14:34:04Z</dcterms:created>
  <dcterms:modified xsi:type="dcterms:W3CDTF">2020-11-12T16:23:15Z</dcterms:modified>
</cp:coreProperties>
</file>